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9" r:id="rId2"/>
    <p:sldId id="317" r:id="rId3"/>
    <p:sldId id="301" r:id="rId4"/>
    <p:sldId id="271" r:id="rId5"/>
    <p:sldId id="335" r:id="rId6"/>
    <p:sldId id="336" r:id="rId7"/>
    <p:sldId id="303" r:id="rId8"/>
    <p:sldId id="304" r:id="rId9"/>
    <p:sldId id="337" r:id="rId10"/>
    <p:sldId id="318" r:id="rId11"/>
    <p:sldId id="319" r:id="rId12"/>
    <p:sldId id="320" r:id="rId13"/>
    <p:sldId id="305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06" r:id="rId22"/>
    <p:sldId id="307" r:id="rId23"/>
    <p:sldId id="309" r:id="rId24"/>
    <p:sldId id="310" r:id="rId25"/>
    <p:sldId id="328" r:id="rId26"/>
    <p:sldId id="311" r:id="rId27"/>
    <p:sldId id="312" r:id="rId28"/>
    <p:sldId id="329" r:id="rId29"/>
    <p:sldId id="330" r:id="rId30"/>
    <p:sldId id="331" r:id="rId31"/>
    <p:sldId id="313" r:id="rId32"/>
    <p:sldId id="314" r:id="rId33"/>
    <p:sldId id="308" r:id="rId34"/>
    <p:sldId id="315" r:id="rId35"/>
    <p:sldId id="332" r:id="rId36"/>
    <p:sldId id="333" r:id="rId37"/>
    <p:sldId id="334" r:id="rId38"/>
    <p:sldId id="31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F3"/>
    <a:srgbClr val="3A8B9E"/>
    <a:srgbClr val="1C74B0"/>
    <a:srgbClr val="1B6C7F"/>
    <a:srgbClr val="F15922"/>
    <a:srgbClr val="B7202F"/>
    <a:srgbClr val="47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14" autoAdjust="0"/>
  </p:normalViewPr>
  <p:slideViewPr>
    <p:cSldViewPr snapToGrid="0">
      <p:cViewPr varScale="1">
        <p:scale>
          <a:sx n="62" d="100"/>
          <a:sy n="62" d="100"/>
        </p:scale>
        <p:origin x="10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46839-9A4B-409F-8B27-A5615E7FB7EE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246FA-8AD6-4F3B-A1FC-939B98B1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ในส่วนนี้ จะแสดงจำนวนข้อมูลที่โปรแกรมนำเข้ามา วิเคราะห์จากชุดข้อมูลห้องจุลชีววิทยา (</a:t>
            </a:r>
            <a:r>
              <a:rPr lang="en-US" dirty="0"/>
              <a:t>microbiology data file) </a:t>
            </a:r>
            <a:r>
              <a:rPr lang="th-TH" dirty="0"/>
              <a:t>และจำนวนข้อมูล วิเคราะห์จากชุดข้อมูลผู้ป่วยใน (</a:t>
            </a:r>
            <a:r>
              <a:rPr lang="en-US" dirty="0"/>
              <a:t>Hospital admission data file) </a:t>
            </a:r>
            <a:r>
              <a:rPr lang="th-TH" dirty="0"/>
              <a:t>รายเดือน เพื่อช่วยให้ ผู้ใช้งานตรวจสอบว่า ข้อมูลที่นำเข้านั้นตรงกับความเป็นจริง ตรงกับข้อมูลในไฟล์ </a:t>
            </a:r>
            <a:r>
              <a:rPr lang="en-US" dirty="0"/>
              <a:t>Excel </a:t>
            </a:r>
            <a:r>
              <a:rPr lang="th-TH" dirty="0"/>
              <a:t>ที่นำมาหรือไม่ มีข้อมูลตามรายเดือนสมเหตุสมผลหรือไม่ หรือ มีข้อมูลที่ขาดหายไปหรือไม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3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8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9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49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51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ส่วนที่สี่   </a:t>
            </a:r>
            <a:r>
              <a:rPr lang="th-TH" dirty="0"/>
              <a:t>คือ รายงานการเฝ้าระวังเชื้อดื้อยา  ประมวลผลตามจำนวนรวมการเพาะเชื้อในเลือดโดยไม่จำแนกที่มาของการติดเชื้อ (</a:t>
            </a:r>
            <a:r>
              <a:rPr lang="en-US" dirty="0"/>
              <a:t>Sample-based surveillance report without stratification by infection origin) </a:t>
            </a:r>
            <a:r>
              <a:rPr lang="th-TH" dirty="0"/>
              <a:t>โดยใช้ข้อมูลจากห้องปฏิบัติการจุลชีววิทยาเพียง อย่างเดียว โดยในรายงานนี้มีการนำข้อมูลจุลชีววิทยาที่มีทั้งผลพบเชื้อและไม่พบเชื้อ (</a:t>
            </a:r>
            <a:r>
              <a:rPr lang="en-US" dirty="0"/>
              <a:t>No growth) </a:t>
            </a:r>
            <a:r>
              <a:rPr lang="th-TH" dirty="0"/>
              <a:t>มาใช้ในการวิเคราะห์เพื่อรายงานอัตราการติดเชื้อในกระแสเลือด ต่อจำนวนผู้ป่วยที่ได้รับการตรวจเพาะเชื้อในเลือด 100,000 ราย (</a:t>
            </a:r>
            <a:r>
              <a:rPr lang="en-US" dirty="0"/>
              <a:t>per 100,000 tested patients) </a:t>
            </a:r>
            <a:r>
              <a:rPr lang="th-TH" dirty="0"/>
              <a:t>ตามการคำนวณของ </a:t>
            </a:r>
            <a:r>
              <a:rPr lang="en-US" dirty="0"/>
              <a:t>WHO GLASS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0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ส่วนที่สี่   </a:t>
            </a:r>
            <a:r>
              <a:rPr lang="th-TH" dirty="0"/>
              <a:t>คือ รายงานการเฝ้าระวังเชื้อดื้อยา  ประมวลผลตามจำนวนรวมการเพาะเชื้อในเลือดโดยไม่จำแนกที่มาของการติดเชื้อ (</a:t>
            </a:r>
            <a:r>
              <a:rPr lang="en-US" dirty="0"/>
              <a:t>Sample-based surveillance report without stratification by infection origin) </a:t>
            </a:r>
            <a:r>
              <a:rPr lang="th-TH" dirty="0"/>
              <a:t>โดยใช้ข้อมูลจากห้องปฏิบัติการจุลชีววิทยาเพียง อย่างเดียว โดยในรายงานนี้มีการนำข้อมูลจุลชีววิทยาที่มีทั้งผลพบเชื้อและไม่พบเชื้อ (</a:t>
            </a:r>
            <a:r>
              <a:rPr lang="en-US" dirty="0"/>
              <a:t>No growth) </a:t>
            </a:r>
            <a:r>
              <a:rPr lang="th-TH" dirty="0"/>
              <a:t>มาใช้ในการวิเคราะห์เพื่อรายงานอัตราการติดเชื้อในกระแสเลือด ต่อจำนวนผู้ป่วยที่ได้รับการตรวจเพาะเชื้อในเลือด 100,000 ราย (</a:t>
            </a:r>
            <a:r>
              <a:rPr lang="en-US" dirty="0"/>
              <a:t>per 100,000 tested patients) </a:t>
            </a:r>
            <a:r>
              <a:rPr lang="th-TH" dirty="0"/>
              <a:t>ตามการคำนวณของ </a:t>
            </a:r>
            <a:r>
              <a:rPr lang="en-US" dirty="0"/>
              <a:t>WHO GLASS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5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ส่วนที่ห้า คือ รายงานการเฝ้าระวังเชื้อดื้อยาประมวลตำมจำนวนรวมการเพาะเชื้อในเลือด โดยจำแนกที่มาของการติดเชื้อ (</a:t>
            </a:r>
            <a:r>
              <a:rPr lang="en-US" dirty="0"/>
              <a:t>Sample-based surveillance report without stratification by infection origin) </a:t>
            </a:r>
            <a:r>
              <a:rPr lang="th-TH" dirty="0"/>
              <a:t>โดยใช้ข้อมูลจากห้องปฏิบัติการจุลชีววิทยาร่วมกับ ข้อมูลผู้ป่วยใน โดยในรายงานนี้มีการนำข้อมูลจุลชีววิทยาที่มีทั้งผลพบเชื้อและไม่พบเชื้อ (</a:t>
            </a:r>
            <a:r>
              <a:rPr lang="en-US" dirty="0"/>
              <a:t>No growth) </a:t>
            </a:r>
            <a:r>
              <a:rPr lang="th-TH" dirty="0"/>
              <a:t>มาใช้ในการวิเคราะห์เพื่อรายงานอัตราการติดเชื้อในกระแสเลือด ต่อจำนวนผู้ป่วยที่ได้รับการตรวจเพาะเชื้อในเลือด 100,000 ราย (</a:t>
            </a:r>
            <a:r>
              <a:rPr lang="en-US" dirty="0"/>
              <a:t>per 100,000 tested patients) </a:t>
            </a:r>
            <a:r>
              <a:rPr lang="th-TH" dirty="0"/>
              <a:t>ตามการคำนวณ ของ</a:t>
            </a:r>
            <a:r>
              <a:rPr lang="en-US" dirty="0"/>
              <a:t>WHO GLASS  </a:t>
            </a:r>
            <a:r>
              <a:rPr lang="th-TH" dirty="0"/>
              <a:t>ตามที่มาของการติดเชื้อ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71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ส่วนที่ห้า คือ รายงานการเฝ้าระวังเชื้อดื้อยาประมวลตำมจำนวนรวมการเพาะเชื้อในเลือด โดยจำแนกที่มาของการติดเชื้อ (</a:t>
            </a:r>
            <a:r>
              <a:rPr lang="en-US" dirty="0"/>
              <a:t>Sample-based surveillance report without stratification by infection origin) </a:t>
            </a:r>
            <a:r>
              <a:rPr lang="th-TH" dirty="0"/>
              <a:t>โดยใช้ข้อมูลจากห้องปฏิบัติการจุลชีววิทยาร่วมกับ ข้อมูลผู้ป่วยใน โดยในรายงานนี้มีการนำข้อมูลจุลชีววิทยาที่มีทั้งผลพบเชื้อและไม่พบเชื้อ (</a:t>
            </a:r>
            <a:r>
              <a:rPr lang="en-US" dirty="0"/>
              <a:t>No growth) </a:t>
            </a:r>
            <a:r>
              <a:rPr lang="th-TH" dirty="0"/>
              <a:t>มาใช้ในการวิเคราะห์เพื่อรายงานอัตราการติดเชื้อในกระแสเลือด ต่อจำนวนผู้ป่วยที่ได้รับการตรวจเพาะเชื้อในเลือด 100,000 ราย (</a:t>
            </a:r>
            <a:r>
              <a:rPr lang="en-US" dirty="0"/>
              <a:t>per 100,000 tested patients) </a:t>
            </a:r>
            <a:r>
              <a:rPr lang="th-TH" dirty="0"/>
              <a:t>ตามการคำนวณ ของ</a:t>
            </a:r>
            <a:r>
              <a:rPr lang="en-US" dirty="0"/>
              <a:t>WHO GLASS  </a:t>
            </a:r>
            <a:r>
              <a:rPr lang="th-TH" dirty="0"/>
              <a:t>ตามที่มาของการติดเชื้อ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3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ส่วนที่ห้า คือ รายงานการเฝ้าระวังเชื้อดื้อยาประมวลตำมจำนวนรวมการเพาะเชื้อในเลือด โดยจำแนกที่มาของการติดเชื้อ (</a:t>
            </a:r>
            <a:r>
              <a:rPr lang="en-US" dirty="0"/>
              <a:t>Sample-based surveillance report without stratification by infection origin) </a:t>
            </a:r>
            <a:r>
              <a:rPr lang="th-TH" dirty="0"/>
              <a:t>โดยใช้ข้อมูลจากห้องปฏิบัติการจุลชีววิทยาร่วมกับ ข้อมูลผู้ป่วยใน โดยในรายงานนี้มีการนำข้อมูลจุลชีววิทยาที่มีทั้งผลพบเชื้อและไม่พบเชื้อ (</a:t>
            </a:r>
            <a:r>
              <a:rPr lang="en-US" dirty="0"/>
              <a:t>No growth) </a:t>
            </a:r>
            <a:r>
              <a:rPr lang="th-TH" dirty="0"/>
              <a:t>มาใช้ในการวิเคราะห์เพื่อรายงานอัตราการติดเชื้อในกระแสเลือด ต่อจำนวนผู้ป่วยที่ได้รับการตรวจเพาะเชื้อในเลือด 100,000 ราย (</a:t>
            </a:r>
            <a:r>
              <a:rPr lang="en-US" dirty="0"/>
              <a:t>per 100,000 tested patients) </a:t>
            </a:r>
            <a:r>
              <a:rPr lang="th-TH" dirty="0"/>
              <a:t>ตามการคำนวณ ของ</a:t>
            </a:r>
            <a:r>
              <a:rPr lang="en-US" dirty="0"/>
              <a:t>WHO GLASS  </a:t>
            </a:r>
            <a:r>
              <a:rPr lang="th-TH" dirty="0"/>
              <a:t>ตามที่มาของการติดเชื้อ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6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ในส่วนนี้ จะแสดงจำนวนข้อมูลที่โปรแกรมนำเข้ามา วิเคราะห์จากชุดข้อมูลห้องจุลชีววิทยา (</a:t>
            </a:r>
            <a:r>
              <a:rPr lang="en-US" dirty="0"/>
              <a:t>microbiology data file) </a:t>
            </a:r>
            <a:r>
              <a:rPr lang="th-TH" dirty="0"/>
              <a:t>และจำนวนข้อมูล วิเคราะห์จากชุดข้อมูลผู้ป่วยใน (</a:t>
            </a:r>
            <a:r>
              <a:rPr lang="en-US" dirty="0"/>
              <a:t>Hospital admission data file) </a:t>
            </a:r>
            <a:r>
              <a:rPr lang="th-TH" dirty="0"/>
              <a:t>รายเดือน เพื่อช่วยให้ ผู้ใช้งานตรวจสอบว่า ข้อมูลที่นำเข้านั้นตรงกับความเป็นจริง ตรงกับข้อมูลในไฟล์ </a:t>
            </a:r>
            <a:r>
              <a:rPr lang="en-US" dirty="0"/>
              <a:t>Excel </a:t>
            </a:r>
            <a:r>
              <a:rPr lang="th-TH" dirty="0"/>
              <a:t>ที่นำมาหรือไม่ มีข้อมูลตามรายเดือนสมเหตุสมผลหรือไม่ หรือ มีข้อมูลที่ขาดหายไปหรือไม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9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ส่วนที่หก คือ รายงานการเสียชีวิตที่เกี่ยวข้องกับการติดเชื้อดื้อยา และการติดเชื้อไม่ดื้อยา (</a:t>
            </a:r>
            <a:r>
              <a:rPr lang="en-US" dirty="0"/>
              <a:t>Mortality involving AMR and antimicrobial-susceptible infections) </a:t>
            </a:r>
            <a:r>
              <a:rPr lang="th-TH" dirty="0"/>
              <a:t>ตามที่มาของการติดเชื้อในกระแสเลือด </a:t>
            </a:r>
          </a:p>
          <a:p>
            <a:r>
              <a:rPr lang="th-TH" dirty="0"/>
              <a:t>จากชุมชน (</a:t>
            </a:r>
            <a:r>
              <a:rPr lang="en-US" dirty="0"/>
              <a:t>community-origin) </a:t>
            </a:r>
            <a:r>
              <a:rPr lang="th-TH" dirty="0"/>
              <a:t>และจากโรงพยาบาล (</a:t>
            </a:r>
            <a:r>
              <a:rPr lang="en-US" dirty="0"/>
              <a:t>hospital-origin) </a:t>
            </a:r>
            <a:r>
              <a:rPr lang="th-TH" dirty="0"/>
              <a:t>โปรแกรมจะแสดงรายงานนี้ก็ต่อเมื่อมีข้อมูลผลการรักษา เช่น สถานะการออกจาก โรงพยาบาล (</a:t>
            </a:r>
            <a:r>
              <a:rPr lang="en-US" dirty="0"/>
              <a:t>discharge status) </a:t>
            </a:r>
            <a:r>
              <a:rPr lang="th-TH" dirty="0"/>
              <a:t>และวันที่เข้านอนโรงพยาบาล ในไฟล์ข้อมูลการเข้านอนโรงพยาบาลมาใช้ในการวิเคราะห์ </a:t>
            </a:r>
          </a:p>
          <a:p>
            <a:r>
              <a:rPr lang="th-TH" dirty="0"/>
              <a:t>โดยรายงานอัตราป่วยตาย (</a:t>
            </a:r>
            <a:r>
              <a:rPr lang="en-US" dirty="0"/>
              <a:t>mortality %) </a:t>
            </a:r>
            <a:r>
              <a:rPr lang="th-TH" dirty="0"/>
              <a:t>แบบผลสรุป รวมในตาราง และแสดงผลในแผนภูมิภาพแยกตามเชื้อแบคทีเรียแต่ละชนิด (แยกว่าเป็นเชื้อดื้อยาหรือเชื้อไม่ดื้อยา) และตามที่มาของการติดเชื้อ (</a:t>
            </a:r>
            <a:r>
              <a:rPr lang="en-US" dirty="0"/>
              <a:t>infection origin)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66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ส่วนที่หก คือ รายงานการเสียชีวิตที่เกี่ยวข้องกับการติดเชื้อดื้อยา และการติดเชื้อไม่ดื้อยา (</a:t>
            </a:r>
            <a:r>
              <a:rPr lang="en-US" dirty="0"/>
              <a:t>Mortality involving AMR and antimicrobial-susceptible infections) </a:t>
            </a:r>
            <a:r>
              <a:rPr lang="th-TH" dirty="0"/>
              <a:t>ตามที่มาของการติดเชื้อในกระแสเลือด </a:t>
            </a:r>
          </a:p>
          <a:p>
            <a:r>
              <a:rPr lang="th-TH" dirty="0"/>
              <a:t>จากชุมชน (</a:t>
            </a:r>
            <a:r>
              <a:rPr lang="en-US" dirty="0"/>
              <a:t>community-origin) </a:t>
            </a:r>
            <a:r>
              <a:rPr lang="th-TH" dirty="0"/>
              <a:t>และจากโรงพยาบาล (</a:t>
            </a:r>
            <a:r>
              <a:rPr lang="en-US" dirty="0"/>
              <a:t>hospital-origin) </a:t>
            </a:r>
            <a:r>
              <a:rPr lang="th-TH" dirty="0"/>
              <a:t>โปรแกรมจะแสดงรายงานนี้ก็ต่อเมื่อมีข้อมูลผลการรักษา เช่น สถานะการออกจาก โรงพยาบาล (</a:t>
            </a:r>
            <a:r>
              <a:rPr lang="en-US" dirty="0"/>
              <a:t>discharge status) </a:t>
            </a:r>
            <a:r>
              <a:rPr lang="th-TH" dirty="0"/>
              <a:t>และวันที่เข้านอนโรงพยาบาล ในไฟล์ข้อมูลการเข้านอนโรงพยาบาลมาใช้ในการวิเคราะห์ </a:t>
            </a:r>
          </a:p>
          <a:p>
            <a:r>
              <a:rPr lang="th-TH" dirty="0"/>
              <a:t>โดยรายงานอัตราป่วยตาย (</a:t>
            </a:r>
            <a:r>
              <a:rPr lang="en-US" dirty="0"/>
              <a:t>mortality %) </a:t>
            </a:r>
            <a:r>
              <a:rPr lang="th-TH" dirty="0"/>
              <a:t>แบบผลสรุป รวมในตาราง และแสดงผลในแผนภูมิภาพแยกตามเชื้อแบคทีเรียแต่ละชนิด (แยกว่าเป็นเชื้อดื้อยาหรือเชื้อไม่ดื้อยา) และตามที่มาของการติดเชื้อ (</a:t>
            </a:r>
            <a:r>
              <a:rPr lang="en-US" dirty="0"/>
              <a:t>infection origin)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8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ส่วนที่หก คือ รายงานการเสียชีวิตที่เกี่ยวข้องกับการติดเชื้อดื้อยา และการติดเชื้อไม่ดื้อยา (</a:t>
            </a:r>
            <a:r>
              <a:rPr lang="en-US" dirty="0"/>
              <a:t>Mortality involving AMR and antimicrobial-susceptible infections) </a:t>
            </a:r>
            <a:r>
              <a:rPr lang="th-TH" dirty="0"/>
              <a:t>ตามที่มาของการติดเชื้อในกระแสเลือด </a:t>
            </a:r>
          </a:p>
          <a:p>
            <a:r>
              <a:rPr lang="th-TH" dirty="0"/>
              <a:t>จากชุมชน (</a:t>
            </a:r>
            <a:r>
              <a:rPr lang="en-US" dirty="0"/>
              <a:t>community-origin) </a:t>
            </a:r>
            <a:r>
              <a:rPr lang="th-TH" dirty="0"/>
              <a:t>และจากโรงพยาบาล (</a:t>
            </a:r>
            <a:r>
              <a:rPr lang="en-US" dirty="0"/>
              <a:t>hospital-origin) </a:t>
            </a:r>
            <a:r>
              <a:rPr lang="th-TH" dirty="0"/>
              <a:t>โปรแกรมจะแสดงรายงานนี้ก็ต่อเมื่อมีข้อมูลผลการรักษา เช่น สถานะการออกจาก โรงพยาบาล (</a:t>
            </a:r>
            <a:r>
              <a:rPr lang="en-US" dirty="0"/>
              <a:t>discharge status) </a:t>
            </a:r>
            <a:r>
              <a:rPr lang="th-TH" dirty="0"/>
              <a:t>และวันที่เข้านอนโรงพยาบาล ในไฟล์ข้อมูลการเข้านอนโรงพยาบาลมาใช้ในการวิเคราะห์ </a:t>
            </a:r>
          </a:p>
          <a:p>
            <a:r>
              <a:rPr lang="th-TH" dirty="0"/>
              <a:t>โดยรายงานอัตราป่วยตาย (</a:t>
            </a:r>
            <a:r>
              <a:rPr lang="en-US" dirty="0"/>
              <a:t>mortality %) </a:t>
            </a:r>
            <a:r>
              <a:rPr lang="th-TH" dirty="0"/>
              <a:t>แบบผลสรุป รวมในตาราง และแสดงผลในแผนภูมิภาพแยกตามเชื้อแบคทีเรียแต่ละชนิด (แยกว่าเป็นเชื้อดื้อยาหรือเชื้อไม่ดื้อยา) และตามที่มาของการติดเชื้อ (</a:t>
            </a:r>
            <a:r>
              <a:rPr lang="en-US" dirty="0"/>
              <a:t>infection origin)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590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ส่วนที่หก คือ รายงานการเสียชีวิตที่เกี่ยวข้องกับการติดเชื้อดื้อยา และการติดเชื้อไม่ดื้อยา (</a:t>
            </a:r>
            <a:r>
              <a:rPr lang="en-US" dirty="0"/>
              <a:t>Mortality involving AMR and antimicrobial-susceptible infections) </a:t>
            </a:r>
            <a:r>
              <a:rPr lang="th-TH" dirty="0"/>
              <a:t>ตามที่มาของการติดเชื้อในกระแสเลือด </a:t>
            </a:r>
          </a:p>
          <a:p>
            <a:r>
              <a:rPr lang="th-TH" dirty="0"/>
              <a:t>จากชุมชน (</a:t>
            </a:r>
            <a:r>
              <a:rPr lang="en-US" dirty="0"/>
              <a:t>community-origin) </a:t>
            </a:r>
            <a:r>
              <a:rPr lang="th-TH" dirty="0"/>
              <a:t>และจากโรงพยาบาล (</a:t>
            </a:r>
            <a:r>
              <a:rPr lang="en-US" dirty="0"/>
              <a:t>hospital-origin) </a:t>
            </a:r>
            <a:r>
              <a:rPr lang="th-TH" dirty="0"/>
              <a:t>โปรแกรมจะแสดงรายงานนี้ก็ต่อเมื่อมีข้อมูลผลการรักษา เช่น สถานะการออกจาก โรงพยาบาล (</a:t>
            </a:r>
            <a:r>
              <a:rPr lang="en-US" dirty="0"/>
              <a:t>discharge status) </a:t>
            </a:r>
            <a:r>
              <a:rPr lang="th-TH" dirty="0"/>
              <a:t>และวันที่เข้านอนโรงพยาบาล ในไฟล์ข้อมูลการเข้านอนโรงพยาบาลมาใช้ในการวิเคราะห์ </a:t>
            </a:r>
          </a:p>
          <a:p>
            <a:r>
              <a:rPr lang="th-TH" dirty="0"/>
              <a:t>โดยรายงานอัตราป่วยตาย (</a:t>
            </a:r>
            <a:r>
              <a:rPr lang="en-US" dirty="0"/>
              <a:t>mortality %) </a:t>
            </a:r>
            <a:r>
              <a:rPr lang="th-TH" dirty="0"/>
              <a:t>แบบผลสรุป รวมในตาราง และแสดงผลในแผนภูมิภาพแยกตามเชื้อแบคทีเรียแต่ละชนิด (แยกว่าเป็นเชื้อดื้อยาหรือเชื้อไม่ดื้อยา) และตามที่มาของการติดเชื้อ (</a:t>
            </a:r>
            <a:r>
              <a:rPr lang="en-US" dirty="0"/>
              <a:t>infection origin)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69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ส่วนที่หก คือ รายงานการเสียชีวิตที่เกี่ยวข้องกับการติดเชื้อดื้อยา และการติดเชื้อไม่ดื้อยา (</a:t>
            </a:r>
            <a:r>
              <a:rPr lang="en-US" dirty="0"/>
              <a:t>Mortality involving AMR and antimicrobial-susceptible infections) </a:t>
            </a:r>
            <a:r>
              <a:rPr lang="th-TH" dirty="0"/>
              <a:t>ตามที่มาของการติดเชื้อในกระแสเลือด </a:t>
            </a:r>
          </a:p>
          <a:p>
            <a:r>
              <a:rPr lang="th-TH" dirty="0"/>
              <a:t>จากชุมชน (</a:t>
            </a:r>
            <a:r>
              <a:rPr lang="en-US" dirty="0"/>
              <a:t>community-origin) </a:t>
            </a:r>
            <a:r>
              <a:rPr lang="th-TH" dirty="0"/>
              <a:t>และจากโรงพยาบาล (</a:t>
            </a:r>
            <a:r>
              <a:rPr lang="en-US" dirty="0"/>
              <a:t>hospital-origin) </a:t>
            </a:r>
            <a:r>
              <a:rPr lang="th-TH" dirty="0"/>
              <a:t>โปรแกรมจะแสดงรายงานนี้ก็ต่อเมื่อมีข้อมูลผลการรักษา เช่น สถานะการออกจาก โรงพยาบาล (</a:t>
            </a:r>
            <a:r>
              <a:rPr lang="en-US" dirty="0"/>
              <a:t>discharge status) </a:t>
            </a:r>
            <a:r>
              <a:rPr lang="th-TH" dirty="0"/>
              <a:t>และวันที่เข้านอนโรงพยาบาล ในไฟล์ข้อมูลการเข้านอนโรงพยาบาลมาใช้ในการวิเคราะห์ </a:t>
            </a:r>
          </a:p>
          <a:p>
            <a:r>
              <a:rPr lang="th-TH" dirty="0"/>
              <a:t>โดยรายงานอัตราป่วยตาย (</a:t>
            </a:r>
            <a:r>
              <a:rPr lang="en-US" dirty="0"/>
              <a:t>mortality %) </a:t>
            </a:r>
            <a:r>
              <a:rPr lang="th-TH" dirty="0"/>
              <a:t>แบบผลสรุป รวมในตาราง และแสดงผลในแผนภูมิภาพแยกตามเชื้อแบคทีเรียแต่ละชนิด (แยกว่าเป็นเชื้อดื้อยาหรือเชื้อไม่ดื้อยา) และตามที่มาของการติดเชื้อ (</a:t>
            </a:r>
            <a:r>
              <a:rPr lang="en-US" dirty="0"/>
              <a:t>infection origin)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68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ส่วน </a:t>
            </a:r>
            <a:r>
              <a:rPr lang="en-US" dirty="0"/>
              <a:t>Annex A </a:t>
            </a:r>
            <a:r>
              <a:rPr lang="th-TH" dirty="0"/>
              <a:t>คือ รายงานโรคติดเชื้อแบคทีเรียตามระบบเฝ้าระวัง (</a:t>
            </a:r>
            <a:r>
              <a:rPr lang="en-US" dirty="0"/>
              <a:t>Report on notifiable bacterial diseases) </a:t>
            </a:r>
            <a:r>
              <a:rPr lang="th-TH" dirty="0"/>
              <a:t>ของประเทศไทยจำนวน 11 โรค รวมถึงโรคเมลิออยด์ (</a:t>
            </a:r>
            <a:r>
              <a:rPr lang="en-US" dirty="0"/>
              <a:t>melioidosis) </a:t>
            </a:r>
            <a:r>
              <a:rPr lang="th-TH" dirty="0"/>
              <a:t>รายงานช่วงเวลาของข้อมูล และจำนวนผู้ป่วยที่พบเชื้อเหล่านั้น โดยใช้ข้อมูลจาก ห้องปฏิบัติการจุลชีววิทยาเพียงอย่ำงเดียว ในรายงานนี้ โปรแกรมได้ตัดข้อมูลที่ซ้ำออกไป (ผ่านการ </a:t>
            </a:r>
            <a:r>
              <a:rPr lang="en-US" dirty="0"/>
              <a:t>deduplicate </a:t>
            </a:r>
            <a:r>
              <a:rPr lang="th-TH" dirty="0"/>
              <a:t>แล้ว) รายงานผลสรุปในตาราง และรายงานอัตราการป่วยตาย (</a:t>
            </a:r>
            <a:r>
              <a:rPr lang="en-US" dirty="0"/>
              <a:t>mortality %) </a:t>
            </a:r>
            <a:r>
              <a:rPr lang="th-TH" dirty="0"/>
              <a:t>ที่เกี่ยวข้องกับแต่ละโรคในระบบเฝ้าระวัง โดยใช้ข้อมูลจากห้องปฏิบัติการ จุลชีววิทยาร่วมกับข้อมูลผู้ป่วยใน จำนวนผู้ป่วยทั้งหมดในตาราง อาจน้อยกว่ำจำนวนผู้ป่วยที่รายงานในส่วนแรก กรณีที่ไม่มี 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ที่มีการพบเชื้อนั้น ๆ หรือวันที่เข้านอนโรงพยาบาล ไม่ครอบคลุมวันที่ที่พบเชื้อนั้น ๆ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0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 </a:t>
            </a:r>
            <a:r>
              <a:rPr lang="en-US" dirty="0"/>
              <a:t>Annex B </a:t>
            </a:r>
            <a:r>
              <a:rPr lang="th-TH" dirty="0"/>
              <a:t>คือ รายงานดัชนีของข้อมูล โดยที่รายงานนี้ไม่ได้บ่งชี้ถึงคุณภาพของ เทคนิคปราศจากเชื้อ (</a:t>
            </a:r>
            <a:r>
              <a:rPr lang="en-US" dirty="0"/>
              <a:t>sterile technique) </a:t>
            </a:r>
            <a:r>
              <a:rPr lang="th-TH" dirty="0"/>
              <a:t>ในการเจาะเลือด หรือคุณภาพของการ ปฏิบัติงานในห้องปฏิบัติการจุลชีววิทยา รายงานนี้จะเป็นประโยชน์ให้แพทย์และเจ้าหน้าที่ ของโรงพยาบาลในการดูลักษณะของข้อมูลตามที่โปรแกรมได้รับจากไฟล์ข้อมูลจุลชีววิทยา และข้อมูลผู้ป่วยใน รายงานนี้แสดงเป็นรูปแบบตาราง แสดงทั้งภาพรวมและจำแนกเป็นรายเดือน รายละเอียดค่าชี้วัดในรายงานดังนี้</a:t>
            </a:r>
          </a:p>
          <a:p>
            <a:endParaRPr lang="th-TH" dirty="0"/>
          </a:p>
          <a:p>
            <a:r>
              <a:rPr lang="th-TH" dirty="0"/>
              <a:t>คำอธิบาย 1. </a:t>
            </a:r>
            <a:r>
              <a:rPr lang="en-US" dirty="0"/>
              <a:t>Blood culture contamination rate (BCC rate) </a:t>
            </a:r>
            <a:r>
              <a:rPr lang="th-TH" dirty="0"/>
              <a:t>หรือ อัตรา การปนเปื้อนเชื้อจุลชีพในสิ่งส่งตรวจที่เป็นเลือด    คำนวณจาก    จำนวนสิ่งส่งตรวจที่เป็นเลือดที่มีผลเพาะเชื้อพบเชื้อปนเปื้อน /(หารด้วย ) จำนวนสิ่งส่งตรวจที่เป็นเลือดทั้งหมด โดยที่ไม่มีการ </a:t>
            </a:r>
            <a:r>
              <a:rPr lang="en-US" dirty="0"/>
              <a:t>deduplicated</a:t>
            </a:r>
            <a:endParaRPr lang="th-TH" dirty="0"/>
          </a:p>
          <a:p>
            <a:r>
              <a:rPr lang="th-TH" dirty="0"/>
              <a:t>              </a:t>
            </a:r>
            <a:r>
              <a:rPr lang="en-US" dirty="0"/>
              <a:t> 2. Proportion of notifiable </a:t>
            </a:r>
            <a:r>
              <a:rPr lang="en-US" dirty="0" err="1"/>
              <a:t>antibioticpathogen</a:t>
            </a:r>
            <a:r>
              <a:rPr lang="en-US" dirty="0"/>
              <a:t> combinations </a:t>
            </a:r>
            <a:r>
              <a:rPr lang="th-TH" dirty="0"/>
              <a:t>หรือ ร้อยละของเชื้อดื้อยาที่ต้องเฝ้าระวัง        คำนวณจาก   จำนวนสิ่งส่งตรวจที่เป็นเลือดที่มีผลเพาะเชื้อพบเชื้อดื้อยาที่ต้องเฝ้าระวัง/ (หารด้วย) จำนวนสิ่งส่งตรวจที่เป็นเลือดที่มีผลเพาะเชื้อพบเชื้อ </a:t>
            </a:r>
          </a:p>
          <a:p>
            <a:r>
              <a:rPr lang="th-TH" dirty="0"/>
              <a:t>                   เหล่านั้น และมีการตรวจความไวต่อยาต่างๆ โดยที่ไม่มีการ </a:t>
            </a:r>
            <a:r>
              <a:rPr lang="en-US" dirty="0"/>
              <a:t>deduplicated</a:t>
            </a:r>
            <a:endParaRPr lang="th-TH" dirty="0"/>
          </a:p>
          <a:p>
            <a:r>
              <a:rPr lang="th-TH" dirty="0"/>
              <a:t>             </a:t>
            </a:r>
            <a:r>
              <a:rPr lang="en-US" dirty="0"/>
              <a:t> 3. Proportion of isolates with infrequent phenotypes or potential errors in AST results </a:t>
            </a:r>
            <a:r>
              <a:rPr lang="th-TH" dirty="0"/>
              <a:t>หรือ ร้อยละของเชื้อที่มีลักษณะของการดื้อต่อยาที่พบได้ไม่บ่อยหรืออาจเกิดจากความคลาดเคลื่อน    คำนวณจากจำนวนสิ่งส่งตรวจที่เป็นเลือดที่มีผลเพาะเชื้อที่มีลักษณะ ของการดื้อต่อยาที่พบได้ไม่บ่อย หรืออำจเกิดจากความคลดดเคลื่อน / (หารด้วย)  จำนวนสิ่งส่งตรวจที่เป็นเลือดที่มีผลเพาะเชื้อพบเชื้อก่อโรค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4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Annex C : Cluster signal  </a:t>
            </a:r>
            <a:r>
              <a:rPr lang="th-TH" dirty="0"/>
              <a:t>ใน </a:t>
            </a:r>
            <a:r>
              <a:rPr lang="en-US" dirty="0"/>
              <a:t>Version 3  </a:t>
            </a:r>
            <a:r>
              <a:rPr lang="th-TH" dirty="0"/>
              <a:t>จะมีข้อมูล ใน 2 ส่วน คือ ส่วนที่ เป็นตัวอย่างที่ เป็นเลือดเท่านั้น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</a:t>
            </a:r>
          </a:p>
          <a:p>
            <a:endParaRPr lang="th-TH" dirty="0"/>
          </a:p>
          <a:p>
            <a:r>
              <a:rPr lang="th-TH" dirty="0"/>
              <a:t>และอีกส่วน คือ เป็น </a:t>
            </a:r>
            <a:r>
              <a:rPr lang="en-US" dirty="0"/>
              <a:t>All Specimen </a:t>
            </a:r>
            <a:r>
              <a:rPr lang="th-TH" dirty="0"/>
              <a:t>( รวมเลือดด้วย)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 เช่นกัน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90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Annex C : Cluster signal  </a:t>
            </a:r>
            <a:r>
              <a:rPr lang="th-TH" dirty="0"/>
              <a:t>ใน </a:t>
            </a:r>
            <a:r>
              <a:rPr lang="en-US" dirty="0"/>
              <a:t>Version 3  </a:t>
            </a:r>
            <a:r>
              <a:rPr lang="th-TH" dirty="0"/>
              <a:t>จะมีข้อมูล ใน 2 ส่วน คือ ส่วนที่ เป็นตัวอย่างที่ เป็นเลือดเท่านั้น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</a:t>
            </a:r>
          </a:p>
          <a:p>
            <a:endParaRPr lang="th-TH" dirty="0"/>
          </a:p>
          <a:p>
            <a:r>
              <a:rPr lang="th-TH" dirty="0"/>
              <a:t>และอีกส่วน คือ เป็น </a:t>
            </a:r>
            <a:r>
              <a:rPr lang="en-US" dirty="0"/>
              <a:t>All Specimen </a:t>
            </a:r>
            <a:r>
              <a:rPr lang="th-TH" dirty="0"/>
              <a:t>( รวมเลือดด้วย)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 เช่นกัน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6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Annex C : Cluster signal  </a:t>
            </a:r>
            <a:r>
              <a:rPr lang="th-TH" dirty="0"/>
              <a:t>ใน </a:t>
            </a:r>
            <a:r>
              <a:rPr lang="en-US" dirty="0"/>
              <a:t>Version 3  </a:t>
            </a:r>
            <a:r>
              <a:rPr lang="th-TH" dirty="0"/>
              <a:t>จะมีข้อมูล ใน 2 ส่วน คือ ส่วนที่ เป็นตัวอย่างที่ เป็นเลือดเท่านั้น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</a:t>
            </a:r>
          </a:p>
          <a:p>
            <a:endParaRPr lang="th-TH" dirty="0"/>
          </a:p>
          <a:p>
            <a:r>
              <a:rPr lang="th-TH" dirty="0"/>
              <a:t>และอีกส่วน คือ เป็น </a:t>
            </a:r>
            <a:r>
              <a:rPr lang="en-US" dirty="0"/>
              <a:t>All Specimen </a:t>
            </a:r>
            <a:r>
              <a:rPr lang="th-TH" dirty="0"/>
              <a:t>( รวมเลือดด้วย)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 เช่นกัน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8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ในส่วนนี้ จะแสดงจำนวนข้อมูลที่โปรแกรมนำเข้ามา วิเคราะห์จากชุดข้อมูลห้องจุลชีววิทยา (</a:t>
            </a:r>
            <a:r>
              <a:rPr lang="en-US" dirty="0"/>
              <a:t>microbiology data file) </a:t>
            </a:r>
            <a:r>
              <a:rPr lang="th-TH" dirty="0"/>
              <a:t>และจำนวนข้อมูล วิเคราะห์จากชุดข้อมูลผู้ป่วยใน (</a:t>
            </a:r>
            <a:r>
              <a:rPr lang="en-US" dirty="0"/>
              <a:t>Hospital admission data file) </a:t>
            </a:r>
            <a:r>
              <a:rPr lang="th-TH" dirty="0"/>
              <a:t>รายเดือน เพื่อช่วยให้ ผู้ใช้งานตรวจสอบว่า ข้อมูลที่นำเข้านั้นตรงกับความเป็นจริง ตรงกับข้อมูลในไฟล์ </a:t>
            </a:r>
            <a:r>
              <a:rPr lang="en-US" dirty="0"/>
              <a:t>Excel </a:t>
            </a:r>
            <a:r>
              <a:rPr lang="th-TH" dirty="0"/>
              <a:t>ที่นำมาหรือไม่ มีข้อมูลตามรายเดือนสมเหตุสมผลหรือไม่ หรือ มีข้อมูลที่ขาดหายไปหรือไม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16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Annex C : Cluster signal  </a:t>
            </a:r>
            <a:r>
              <a:rPr lang="th-TH" dirty="0"/>
              <a:t>ใน </a:t>
            </a:r>
            <a:r>
              <a:rPr lang="en-US" dirty="0"/>
              <a:t>Version 3  </a:t>
            </a:r>
            <a:r>
              <a:rPr lang="th-TH" dirty="0"/>
              <a:t>จะมีข้อมูล ใน 2 ส่วน คือ ส่วนที่ เป็นตัวอย่างที่ เป็นเลือดเท่านั้น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</a:t>
            </a:r>
          </a:p>
          <a:p>
            <a:endParaRPr lang="th-TH" dirty="0"/>
          </a:p>
          <a:p>
            <a:r>
              <a:rPr lang="th-TH" dirty="0"/>
              <a:t>และอีกส่วน คือ เป็น </a:t>
            </a:r>
            <a:r>
              <a:rPr lang="en-US" dirty="0"/>
              <a:t>All Specimen </a:t>
            </a:r>
            <a:r>
              <a:rPr lang="th-TH" dirty="0"/>
              <a:t>( รวมเลือดด้วย)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 เช่นกัน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10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Annex C : Cluster signal  </a:t>
            </a:r>
            <a:r>
              <a:rPr lang="th-TH" dirty="0"/>
              <a:t>ใน </a:t>
            </a:r>
            <a:r>
              <a:rPr lang="en-US" dirty="0"/>
              <a:t>Version 3  </a:t>
            </a:r>
            <a:r>
              <a:rPr lang="th-TH" dirty="0"/>
              <a:t>จะมีข้อมูล ใน 2 ส่วน คือ ส่วนที่ เป็นตัวอย่างที่ เป็นเลือดเท่านั้น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</a:t>
            </a:r>
          </a:p>
          <a:p>
            <a:endParaRPr lang="th-TH" dirty="0"/>
          </a:p>
          <a:p>
            <a:r>
              <a:rPr lang="th-TH" dirty="0"/>
              <a:t>และอีกส่วน คือ เป็น </a:t>
            </a:r>
            <a:r>
              <a:rPr lang="en-US" dirty="0"/>
              <a:t>All Specimen </a:t>
            </a:r>
            <a:r>
              <a:rPr lang="th-TH" dirty="0"/>
              <a:t>( รวมเลือดด้วย)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 เช่นกัน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16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Annex C : Cluster signal  </a:t>
            </a:r>
            <a:r>
              <a:rPr lang="th-TH" dirty="0"/>
              <a:t>ใน </a:t>
            </a:r>
            <a:r>
              <a:rPr lang="en-US" dirty="0"/>
              <a:t>Version 3  </a:t>
            </a:r>
            <a:r>
              <a:rPr lang="th-TH" dirty="0"/>
              <a:t>จะมีข้อมูล ใน 2 ส่วน คือ ส่วนที่ เป็นตัวอย่างที่ เป็นเลือดเท่านั้น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</a:t>
            </a:r>
          </a:p>
          <a:p>
            <a:endParaRPr lang="th-TH" dirty="0"/>
          </a:p>
          <a:p>
            <a:r>
              <a:rPr lang="th-TH" dirty="0"/>
              <a:t>และอีกส่วน คือ เป็น </a:t>
            </a:r>
            <a:r>
              <a:rPr lang="en-US" dirty="0"/>
              <a:t>All Specimen </a:t>
            </a:r>
            <a:r>
              <a:rPr lang="th-TH" dirty="0"/>
              <a:t>( รวมเลือดด้วย) และเป็นข้อมูลที่เป็นเฉพาะส่วนที่เป็น </a:t>
            </a:r>
            <a:r>
              <a:rPr lang="en-US" dirty="0"/>
              <a:t>Hospital origin </a:t>
            </a:r>
            <a:r>
              <a:rPr lang="th-TH" dirty="0"/>
              <a:t>เท่านั้น เช่นกัน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ในส่วนนี้ จะแสดงจำนวนข้อมูลที่โปรแกรมนำเข้ามา วิเคราะห์จากชุดข้อมูลห้องจุลชีววิทยา (</a:t>
            </a:r>
            <a:r>
              <a:rPr lang="en-US" dirty="0"/>
              <a:t>microbiology data file) </a:t>
            </a:r>
            <a:r>
              <a:rPr lang="th-TH" dirty="0"/>
              <a:t>และจำนวนข้อมูล วิเคราะห์จากชุดข้อมูลผู้ป่วยใน (</a:t>
            </a:r>
            <a:r>
              <a:rPr lang="en-US" dirty="0"/>
              <a:t>Hospital admission data file) </a:t>
            </a:r>
            <a:r>
              <a:rPr lang="th-TH" dirty="0"/>
              <a:t>รายเดือน เพื่อช่วยให้ ผู้ใช้งานตรวจสอบว่า ข้อมูลที่นำเข้านั้นตรงกับความเป็นจริง ตรงกับข้อมูลในไฟล์ </a:t>
            </a:r>
            <a:r>
              <a:rPr lang="en-US" dirty="0"/>
              <a:t>Excel </a:t>
            </a:r>
            <a:r>
              <a:rPr lang="th-TH" dirty="0"/>
              <a:t>ที่นำมาหรือไม่ มีข้อมูลตามรายเดือนสมเหตุสมผลหรือไม่ หรือ มีข้อมูลที่ขาดหายไปหรือไม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0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ในส่วนนี้ จะแสดงจำนวนข้อมูลที่โปรแกรมนำเข้ามา วิเคราะห์จากชุดข้อมูลห้องจุลชีววิทยา (</a:t>
            </a:r>
            <a:r>
              <a:rPr lang="en-US" dirty="0"/>
              <a:t>microbiology data file) </a:t>
            </a:r>
            <a:r>
              <a:rPr lang="th-TH" dirty="0"/>
              <a:t>และจำนวนข้อมูล วิเคราะห์จากชุดข้อมูลผู้ป่วยใน (</a:t>
            </a:r>
            <a:r>
              <a:rPr lang="en-US" dirty="0"/>
              <a:t>Hospital admission data file) </a:t>
            </a:r>
            <a:r>
              <a:rPr lang="th-TH" dirty="0"/>
              <a:t>รายเดือน เพื่อช่วยให้ ผู้ใช้งานตรวจสอบว่า ข้อมูลที่นำเข้านั้นตรงกับความเป็นจริง ตรงกับข้อมูลในไฟล์ </a:t>
            </a:r>
            <a:r>
              <a:rPr lang="en-US" dirty="0"/>
              <a:t>Excel </a:t>
            </a:r>
            <a:r>
              <a:rPr lang="th-TH" dirty="0"/>
              <a:t>ที่นำมาหรือไม่ มีข้อมูลตามรายเดือนสมเหตุสมผลหรือไม่ หรือ มีข้อมูลที่ขาดหายไปหรือไม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63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246FA-8AD6-4F3B-A1FC-939B98B1DA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5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ส่วนที่สาม คือ รายงานการเฝ้าระวังเชื้อดื้อต่อยา จำแนกตามประเภทที่มาของการติดเชื้อ ในกระแสเลือด (</a:t>
            </a:r>
            <a:r>
              <a:rPr lang="en-US" dirty="0"/>
              <a:t>infection origin) </a:t>
            </a:r>
            <a:r>
              <a:rPr lang="th-TH" dirty="0"/>
              <a:t>โดยใช้ข้อมูลจากห้องปฏิบัติกาจุลชีววิทยาร่วมกับ ข้อมูลผู้ป่วยใน </a:t>
            </a:r>
          </a:p>
          <a:p>
            <a:r>
              <a:rPr lang="th-TH" dirty="0"/>
              <a:t>*** ประเภทของการติดเชื้อ ใช้นิยามของ </a:t>
            </a:r>
            <a:r>
              <a:rPr lang="en-US" dirty="0"/>
              <a:t>WHO GLASS </a:t>
            </a:r>
            <a:r>
              <a:rPr lang="th-TH" dirty="0"/>
              <a:t>ดังนี้ **การติดเชื้อจากชุมชน (</a:t>
            </a:r>
            <a:r>
              <a:rPr lang="en-US" dirty="0"/>
              <a:t>Community-origin) </a:t>
            </a:r>
            <a:r>
              <a:rPr lang="th-TH" dirty="0"/>
              <a:t>คือพบเชื้อเป็นครั้งแรกจากเลือดที่เก็บจากผู้ป่วยที่อยู่ในโรงพยาบาลน้อยกว่ำหรือเท่ากับ 2 วันปฏิทิน (วันที่เข้ารับการรักษานับเป็นวันที่ 1), </a:t>
            </a:r>
          </a:p>
          <a:p>
            <a:r>
              <a:rPr lang="th-TH" dirty="0"/>
              <a:t>**การติดเชื้อจากโรงพยาบาล (</a:t>
            </a:r>
            <a:r>
              <a:rPr lang="en-US" dirty="0"/>
              <a:t>Hospital-origin) </a:t>
            </a:r>
            <a:r>
              <a:rPr lang="th-TH" dirty="0"/>
              <a:t>คือ พบเชื้อเป็นครั้งแรกจากเลือดที่เก็บจาก ผู้ป่วยที่อยู่ในโรงพยาบาลมากกว่า 2 วันปฏิทิน กรณีที่ไม่สามารถจำแนกที่มำ (เช่น เกิด จากการที่ไม่มีข้อมูลผู้ป่วยในตาม </a:t>
            </a:r>
            <a:r>
              <a:rPr lang="en-US" dirty="0"/>
              <a:t>hospital number </a:t>
            </a:r>
            <a:r>
              <a:rPr lang="th-TH" dirty="0"/>
              <a:t>ที่ตรงกับ </a:t>
            </a:r>
            <a:r>
              <a:rPr lang="en-US" dirty="0"/>
              <a:t>hospital number </a:t>
            </a:r>
            <a:r>
              <a:rPr lang="th-TH" dirty="0"/>
              <a:t>ที่มี การพบเชื้อนั้น ๆ หรือวันที่เข้านอนโรงพยาบาล ไม่ครอบคลุมวันที่ที่พบเชื้อนั้น ๆ ) จะรายงานว่า ไม่ทราบที่มา (</a:t>
            </a:r>
            <a:r>
              <a:rPr lang="en-US" dirty="0"/>
              <a:t>unknown-origin)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246FA-8AD6-4F3B-A1FC-939B98B1D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E1BD-C1F1-A4D1-6F62-A450B84C2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36181-E22E-A285-78DC-DA37A7D5B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55A98-3C5F-6D4B-B279-23A9445D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F9D6-DD80-421E-8959-38FE6E5F67FF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50BB-EF62-33DA-293B-0C0E6322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5494-7348-BC5E-DEFD-763421D4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AB1D-67A4-9F10-FA1A-B06C88F2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07B09-52D6-A232-ABC0-F2511EA97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E94DE-4040-0765-A12B-9DDC2E26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A6E0-AF1E-4B23-B397-A7BFAA43C3A0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3CEB-6274-4406-4966-3CE5579E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38D6D-447F-DEE0-0C32-AC39F622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5F4E7-2C38-AFF1-71AC-269CA2FD6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F350D-F7FD-7393-50C0-361A281F1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E49CC-FB98-036A-F7AB-14F9AE45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B849-DA95-4AC1-9E10-15B075C2839A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96A8-5588-DA7E-F782-20E271D4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F09C-82E1-802A-B97E-075D905D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175C-6DB8-5FAF-72C6-B7B795AA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2D2F1-543C-5BC6-D531-0D2FADC0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1BDB-797A-812F-122A-BD30177E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8B82-2A62-4997-8BEA-948D8DAF35DC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6A1A-D099-6357-B057-DFF1B16D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0395-6770-4451-DD2A-580DF2C6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216A-3FFD-8747-6302-DB591353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13F93-6E4E-BCEC-4ADE-89E806C3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3436A-CDB2-A0BF-B08E-A80340C0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31B4-607F-414A-9D3B-9D06E15C1268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09AA7-FEE5-CA0D-C9A0-B36D741C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1EA4-E409-B065-31AC-49000364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0AA8-7716-A80D-B1A3-DE02382A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9FA0-6081-1664-81EF-BAD47CF3F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6A0CF-6A6C-021A-9DF2-7C94FEAFE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606AE-645E-8A96-8B1E-19726670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CA4-A18E-4A1F-9339-A1D1F74FD94D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29CAF-8A92-C3B7-04AF-E93959C3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782B9-785A-4B2B-5686-288FB1A7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42BC-2E19-ED5E-120A-976E250C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A8EA1-723C-B561-7772-9E77160C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B67E-0CF0-65AC-1379-2276CABB8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3E318-7983-4810-ECA4-EA8E4D1DD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B29BE-6A2E-38F4-DA86-22A4863C3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0FAD-B172-A5C8-A04A-5FF1E06F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AC23-500E-4E46-BD5C-EDF0882D2023}" type="datetime1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2C13B-4CAE-D605-A809-8C04E3DE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FCE07-B5CA-EEE5-72D6-5DAC380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2287-9480-8F61-CDA6-0CA9C80F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1A77B-06F7-77B0-ACD6-283E81EE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DF47-D5F8-45D2-9433-4ED0ACD7009F}" type="datetime1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AAA01-6ED3-9D1B-B82E-3F3B34FB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4D0B7-3327-B83D-D2DC-C304C96A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18DD8-A8E7-A56D-2AD2-E5B8A049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A11E-CA41-491A-889A-E2CACAC382FB}" type="datetime1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69B91-9B80-20EB-06C3-1FAB7FBF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EE98-1F6A-F7C0-24D6-6F854BCF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0B17-74D1-B45E-1923-823EBCE8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8DF1-A4AA-69BF-EBC6-81F4CA4A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AD19-99D1-6A92-BCCA-8EE9B7C9D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23F2-D2F6-989E-B2DC-F3FACC2F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42B0-CA9C-41B3-96C2-EB8C3C622D53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F01B8-FDEC-AD22-4548-033FAF0F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B5FBB-3B4A-993D-6C63-8D22FDC5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4684-90A1-C32E-0DCD-74BF3DC2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6A45C-DF6A-23C4-3CE3-40BFE85B2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EEFA8-BCA9-52A7-FD2D-F7F25F8D8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EF45-A5EA-4331-F71D-946E9E0F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D3B6-F34A-4A74-BB16-55A1120518E6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730C7-641F-B74C-5FEA-D3C20062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4FF8C-884D-28F9-94BC-A7C1D5FC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34F2D-7631-7C28-19C8-CA95B6F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1F84-AB82-276C-7DC4-786889164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01A5-B96B-6383-E0FA-90846B5D6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98B3-A430-4919-A17E-56831A082EB3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6E5D-DD5F-6476-CC84-3C7DC6DEF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D13D0-70BC-D027-259E-3AEB04D2C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FCAC-A72A-4618-906C-3A86C670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4" Type="http://schemas.microsoft.com/office/2007/relationships/hdphoto" Target="../media/hdphoto1.wdp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CEAF81-058D-6A1A-6A09-C3FCF577C8F2}"/>
              </a:ext>
            </a:extLst>
          </p:cNvPr>
          <p:cNvSpPr/>
          <p:nvPr/>
        </p:nvSpPr>
        <p:spPr>
          <a:xfrm rot="19871013">
            <a:off x="-3325011" y="-2960853"/>
            <a:ext cx="9358634" cy="3987330"/>
          </a:xfrm>
          <a:prstGeom prst="rect">
            <a:avLst/>
          </a:prstGeom>
          <a:gradFill>
            <a:gsLst>
              <a:gs pos="40000">
                <a:srgbClr val="1B6C7F"/>
              </a:gs>
              <a:gs pos="100000">
                <a:schemeClr val="bg1"/>
              </a:gs>
              <a:gs pos="10000">
                <a:srgbClr val="3A8B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78" y="1432540"/>
            <a:ext cx="11063235" cy="132556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4800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13" y="2758103"/>
            <a:ext cx="1926766" cy="224848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A9E8A3-75FF-56B5-B015-92F79D00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1ADC0C-D26C-53F8-DF41-04C8F29E0D44}"/>
              </a:ext>
            </a:extLst>
          </p:cNvPr>
          <p:cNvSpPr/>
          <p:nvPr/>
        </p:nvSpPr>
        <p:spPr>
          <a:xfrm rot="19871013">
            <a:off x="7938792" y="5062159"/>
            <a:ext cx="7388631" cy="2382608"/>
          </a:xfrm>
          <a:prstGeom prst="rect">
            <a:avLst/>
          </a:prstGeom>
          <a:gradFill>
            <a:gsLst>
              <a:gs pos="85000">
                <a:schemeClr val="bg1"/>
              </a:gs>
              <a:gs pos="55000">
                <a:srgbClr val="C1E4F3"/>
              </a:gs>
              <a:gs pos="10000">
                <a:srgbClr val="1B6C7F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1B916-C813-F25B-1E5B-DA4CE31612A7}"/>
              </a:ext>
            </a:extLst>
          </p:cNvPr>
          <p:cNvSpPr/>
          <p:nvPr/>
        </p:nvSpPr>
        <p:spPr>
          <a:xfrm rot="19871013">
            <a:off x="8091192" y="5214559"/>
            <a:ext cx="7388631" cy="2382608"/>
          </a:xfrm>
          <a:prstGeom prst="rect">
            <a:avLst/>
          </a:prstGeom>
          <a:gradFill>
            <a:gsLst>
              <a:gs pos="85000">
                <a:schemeClr val="bg1"/>
              </a:gs>
              <a:gs pos="55000">
                <a:srgbClr val="C1E4F3"/>
              </a:gs>
              <a:gs pos="10000">
                <a:srgbClr val="1B6C7F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FC7F6D-2723-1352-514F-E749C483D858}"/>
              </a:ext>
            </a:extLst>
          </p:cNvPr>
          <p:cNvSpPr/>
          <p:nvPr/>
        </p:nvSpPr>
        <p:spPr>
          <a:xfrm>
            <a:off x="11461214" y="124213"/>
            <a:ext cx="648586" cy="648586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5A9EE3-84CF-DA8C-EF63-D58801B28FBA}"/>
              </a:ext>
            </a:extLst>
          </p:cNvPr>
          <p:cNvSpPr/>
          <p:nvPr/>
        </p:nvSpPr>
        <p:spPr>
          <a:xfrm>
            <a:off x="11805157" y="916847"/>
            <a:ext cx="304643" cy="304643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44F514-597C-82EA-322F-967EC039B64F}"/>
              </a:ext>
            </a:extLst>
          </p:cNvPr>
          <p:cNvSpPr/>
          <p:nvPr/>
        </p:nvSpPr>
        <p:spPr>
          <a:xfrm>
            <a:off x="11452862" y="916847"/>
            <a:ext cx="160673" cy="160673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DB9601-E9BB-BF1F-3CC9-F92AC77CDEF9}"/>
              </a:ext>
            </a:extLst>
          </p:cNvPr>
          <p:cNvSpPr/>
          <p:nvPr/>
        </p:nvSpPr>
        <p:spPr>
          <a:xfrm>
            <a:off x="11322970" y="93628"/>
            <a:ext cx="304643" cy="304643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378182-B9A1-E396-EEE0-063E1D80B22D}"/>
              </a:ext>
            </a:extLst>
          </p:cNvPr>
          <p:cNvSpPr/>
          <p:nvPr/>
        </p:nvSpPr>
        <p:spPr>
          <a:xfrm>
            <a:off x="-1084521" y="5318282"/>
            <a:ext cx="2605829" cy="2605829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43EB34-6E57-3307-7EDC-184E73C40091}"/>
              </a:ext>
            </a:extLst>
          </p:cNvPr>
          <p:cNvSpPr/>
          <p:nvPr/>
        </p:nvSpPr>
        <p:spPr>
          <a:xfrm flipV="1">
            <a:off x="1125705" y="5930269"/>
            <a:ext cx="791206" cy="791206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3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E1C9-747B-281A-04B9-666274F8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EE793B-B52F-1DED-DB14-9DA7338FBA7D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44DB7-B826-6B41-524A-FC64875DE5E0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3ECBE-3566-4ECF-EEA8-AC14F37D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5" y="149977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B6FDEE-1CE2-2CD8-0405-D0D0B6F4C440}"/>
              </a:ext>
            </a:extLst>
          </p:cNvPr>
          <p:cNvSpPr/>
          <p:nvPr/>
        </p:nvSpPr>
        <p:spPr>
          <a:xfrm>
            <a:off x="6205083" y="180475"/>
            <a:ext cx="6214679" cy="6577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ชีววิทยา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683B7-73A1-3931-5EDF-173F192F0F7B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059A5-4B28-A937-0259-1234A405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848" y="1081282"/>
            <a:ext cx="8983227" cy="562001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910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E1C9-747B-281A-04B9-666274F8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EE793B-B52F-1DED-DB14-9DA7338FBA7D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44DB7-B826-6B41-524A-FC64875DE5E0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3ECBE-3566-4ECF-EEA8-AC14F37D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118916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B6FDEE-1CE2-2CD8-0405-D0D0B6F4C440}"/>
              </a:ext>
            </a:extLst>
          </p:cNvPr>
          <p:cNvSpPr/>
          <p:nvPr/>
        </p:nvSpPr>
        <p:spPr>
          <a:xfrm>
            <a:off x="6205083" y="180475"/>
            <a:ext cx="6214679" cy="6577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ชีววิทยา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683B7-73A1-3931-5EDF-173F192F0F7B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2F2C6-E388-D282-596B-48346BEA5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38" y="1026968"/>
            <a:ext cx="8842550" cy="566479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817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E1C9-747B-281A-04B9-666274F8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EE793B-B52F-1DED-DB14-9DA7338FBA7D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44DB7-B826-6B41-524A-FC64875DE5E0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3ECBE-3566-4ECF-EEA8-AC14F37D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118916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B6FDEE-1CE2-2CD8-0405-D0D0B6F4C440}"/>
              </a:ext>
            </a:extLst>
          </p:cNvPr>
          <p:cNvSpPr/>
          <p:nvPr/>
        </p:nvSpPr>
        <p:spPr>
          <a:xfrm>
            <a:off x="6205083" y="180475"/>
            <a:ext cx="6214679" cy="6577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ชีววิทยา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683B7-73A1-3931-5EDF-173F192F0F7B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C6BC47-27A8-5DA7-EC70-CF1442211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5" y="1424070"/>
            <a:ext cx="6002078" cy="507254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FA7F73-E717-3008-9826-CAA6E5CAC4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0" t="4281"/>
          <a:stretch/>
        </p:blipFill>
        <p:spPr>
          <a:xfrm>
            <a:off x="6310365" y="1424070"/>
            <a:ext cx="5678630" cy="505945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281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13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จำแนกตามประเภทที่มาของการติดเชื้อ </a:t>
            </a:r>
          </a:p>
          <a:p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  ในกระแสเลือด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819B9-AEB3-72BE-7147-4C6E3DDEE4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24"/>
          <a:stretch/>
        </p:blipFill>
        <p:spPr>
          <a:xfrm>
            <a:off x="1587016" y="1123800"/>
            <a:ext cx="9575009" cy="5318629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9741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จำแนกตามประเภทที่มาของการติดเชื้อ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 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FA78F-951E-2D60-2508-B31ED6130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95" y="1866618"/>
            <a:ext cx="5030304" cy="397147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0A958-10DB-D796-9048-17207950F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987" y="2120201"/>
            <a:ext cx="5340317" cy="37178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434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จำแนกตามประเภทที่มาของการติดเชื้อ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 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5EB30-632E-8EE1-6166-48F6F97C3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39" y="1610165"/>
            <a:ext cx="5642561" cy="419778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D9ECD-DEFC-AC6E-7F11-52C8E2C5E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21" y="1610166"/>
            <a:ext cx="5364040" cy="419778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88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เชื้อในกระแสเลือด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8F73C-2C92-74EE-BC7D-68B4B8AB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53" y="1372124"/>
            <a:ext cx="5496868" cy="427505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2E4C67-D48D-E1EB-2AB7-2709E44F3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711" y="2030278"/>
            <a:ext cx="5104102" cy="361689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15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เชื้อในกระแสเลือด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59B6D-0D77-8B2B-2C48-21D92F5BB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07" y="1570038"/>
            <a:ext cx="6002079" cy="477469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BB362-66E2-8ED6-EE59-9696DE6EE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332" y="1570038"/>
            <a:ext cx="5526594" cy="478631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908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เชื้อในกระแสเลือด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20E3A-E214-161E-A977-9D993F03B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65" y="1244669"/>
            <a:ext cx="5670322" cy="52994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77F51B-A666-FA5D-EE3E-04AFDDE9B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21" y="1244670"/>
            <a:ext cx="5614474" cy="518012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6720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เชื้อในกระแสเลือด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67C16-8D36-1EB2-B01D-B2EC409B5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06" y="1376380"/>
            <a:ext cx="5963982" cy="497997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0899DC-6842-D249-2258-631163654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989" y="2066409"/>
            <a:ext cx="5725005" cy="428994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938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E226177-B8F5-30F6-708F-21F21BBB9271}"/>
              </a:ext>
            </a:extLst>
          </p:cNvPr>
          <p:cNvSpPr/>
          <p:nvPr/>
        </p:nvSpPr>
        <p:spPr>
          <a:xfrm>
            <a:off x="4824722" y="-658628"/>
            <a:ext cx="4269422" cy="4269422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59C4B-8F1F-28E5-3BED-C55B4AF3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9F98F-5AB5-1110-EB6E-01E2406922EF}"/>
              </a:ext>
            </a:extLst>
          </p:cNvPr>
          <p:cNvSpPr txBox="1"/>
          <p:nvPr/>
        </p:nvSpPr>
        <p:spPr>
          <a:xfrm>
            <a:off x="7146635" y="2828835"/>
            <a:ext cx="3406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เนาวรัตน์ วังนาดี</a:t>
            </a:r>
          </a:p>
          <a:p>
            <a:pPr algn="ctr"/>
            <a:r>
              <a:rPr lang="th-TH" sz="2000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นักเทคนิคการแพทย์ชำนาญการ</a:t>
            </a:r>
          </a:p>
          <a:p>
            <a:pPr algn="ctr"/>
            <a:r>
              <a:rPr lang="th-TH" sz="2000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โรงพยาบาลร้อยเอ็ด</a:t>
            </a:r>
            <a:endParaRPr lang="en-US" sz="2000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6A7DA-9BCC-0D2A-F810-230038A300B2}"/>
              </a:ext>
            </a:extLst>
          </p:cNvPr>
          <p:cNvSpPr txBox="1"/>
          <p:nvPr/>
        </p:nvSpPr>
        <p:spPr>
          <a:xfrm>
            <a:off x="8398913" y="2319374"/>
            <a:ext cx="939681" cy="369332"/>
          </a:xfrm>
          <a:prstGeom prst="rect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h-TH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นำเสนอโดย</a:t>
            </a:r>
            <a:endParaRPr lang="en-US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47D766-63FA-C1DC-326C-AFB09BE3081E}"/>
              </a:ext>
            </a:extLst>
          </p:cNvPr>
          <p:cNvSpPr/>
          <p:nvPr/>
        </p:nvSpPr>
        <p:spPr>
          <a:xfrm>
            <a:off x="10923236" y="6273320"/>
            <a:ext cx="584680" cy="584680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21EE80-7199-E146-6436-2B065C86E8BC}"/>
              </a:ext>
            </a:extLst>
          </p:cNvPr>
          <p:cNvSpPr/>
          <p:nvPr/>
        </p:nvSpPr>
        <p:spPr>
          <a:xfrm>
            <a:off x="10675046" y="2528033"/>
            <a:ext cx="160673" cy="160673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6B8DE9-11EE-1380-385F-432AD7F33AE0}"/>
              </a:ext>
            </a:extLst>
          </p:cNvPr>
          <p:cNvSpPr/>
          <p:nvPr/>
        </p:nvSpPr>
        <p:spPr>
          <a:xfrm>
            <a:off x="10522725" y="2608370"/>
            <a:ext cx="304643" cy="304643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ไม่มีคำอธิบายรูปภาพ">
            <a:extLst>
              <a:ext uri="{FF2B5EF4-FFF2-40B4-BE49-F238E27FC236}">
                <a16:creationId xmlns:a16="http://schemas.microsoft.com/office/drawing/2014/main" id="{B15E32DC-2091-5197-2C18-B0BF9037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628"/>
            <a:ext cx="5637471" cy="75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4297540-267D-AF56-52EE-E46872DA930B}"/>
              </a:ext>
            </a:extLst>
          </p:cNvPr>
          <p:cNvSpPr/>
          <p:nvPr/>
        </p:nvSpPr>
        <p:spPr>
          <a:xfrm>
            <a:off x="5904283" y="3136660"/>
            <a:ext cx="584680" cy="584680"/>
          </a:xfrm>
          <a:prstGeom prst="ellipse">
            <a:avLst/>
          </a:prstGeom>
          <a:gradFill>
            <a:gsLst>
              <a:gs pos="41000">
                <a:srgbClr val="1B6C7F">
                  <a:alpha val="70000"/>
                </a:srgbClr>
              </a:gs>
              <a:gs pos="93000">
                <a:schemeClr val="bg1"/>
              </a:gs>
              <a:gs pos="10000">
                <a:srgbClr val="3A8B9E">
                  <a:alpha val="8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73E99C-1ABC-A49D-5017-B147ACF43ABE}"/>
              </a:ext>
            </a:extLst>
          </p:cNvPr>
          <p:cNvSpPr/>
          <p:nvPr/>
        </p:nvSpPr>
        <p:spPr>
          <a:xfrm>
            <a:off x="2069092" y="6999594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48BF1A-82F1-8738-E9F1-CD1A57D378E8}"/>
              </a:ext>
            </a:extLst>
          </p:cNvPr>
          <p:cNvSpPr/>
          <p:nvPr/>
        </p:nvSpPr>
        <p:spPr>
          <a:xfrm>
            <a:off x="2221492" y="7151994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F0F1E2-82BB-F54B-4D0B-02278ABC9E51}"/>
              </a:ext>
            </a:extLst>
          </p:cNvPr>
          <p:cNvSpPr/>
          <p:nvPr/>
        </p:nvSpPr>
        <p:spPr>
          <a:xfrm>
            <a:off x="2373892" y="7304394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5AED2C-CDE9-1CE0-48FD-2085B7927295}"/>
              </a:ext>
            </a:extLst>
          </p:cNvPr>
          <p:cNvSpPr/>
          <p:nvPr/>
        </p:nvSpPr>
        <p:spPr>
          <a:xfrm>
            <a:off x="2526292" y="7456794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6ECCB6-7D41-88C4-B62C-37CE709AFFF9}"/>
              </a:ext>
            </a:extLst>
          </p:cNvPr>
          <p:cNvSpPr/>
          <p:nvPr/>
        </p:nvSpPr>
        <p:spPr>
          <a:xfrm>
            <a:off x="2678692" y="7609194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01D788-98A6-B4D6-EE43-B1E40D29D983}"/>
              </a:ext>
            </a:extLst>
          </p:cNvPr>
          <p:cNvSpPr/>
          <p:nvPr/>
        </p:nvSpPr>
        <p:spPr>
          <a:xfrm>
            <a:off x="2831092" y="7761594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8600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6374521" y="223868"/>
            <a:ext cx="6701706" cy="67562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จำแนกตามประเภทที่มาของการติด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เชื้อในกระแสเลือด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B83DE-7E87-1261-239E-A975E2FF0C87}"/>
              </a:ext>
            </a:extLst>
          </p:cNvPr>
          <p:cNvSpPr/>
          <p:nvPr/>
        </p:nvSpPr>
        <p:spPr>
          <a:xfrm>
            <a:off x="6166987" y="446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2EABF-7F4F-483E-7E81-02213EEE8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04" y="1304715"/>
            <a:ext cx="6077215" cy="496545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45B88-69F8-8F1F-D4F8-A903BF876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20" y="2208250"/>
            <a:ext cx="5614475" cy="40619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381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21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87D7BB-3C23-9321-DAFB-D857470379DA}"/>
              </a:ext>
            </a:extLst>
          </p:cNvPr>
          <p:cNvSpPr/>
          <p:nvPr/>
        </p:nvSpPr>
        <p:spPr>
          <a:xfrm>
            <a:off x="6074734" y="201462"/>
            <a:ext cx="6273996" cy="76241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รายงานการเฝ้าระวังเชื้อดื้อยาประมวลผลตามจำนวนรวมการเพาะเชื้อใน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เลือดโดยไม่จำแนกที่มาของการติดเชื้อ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46039-8038-9677-0E54-6344B5F49159}"/>
              </a:ext>
            </a:extLst>
          </p:cNvPr>
          <p:cNvSpPr/>
          <p:nvPr/>
        </p:nvSpPr>
        <p:spPr>
          <a:xfrm>
            <a:off x="5968721" y="42080"/>
            <a:ext cx="553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AC932A-2FCA-8252-3608-E520EEF2C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848" y="1102268"/>
            <a:ext cx="9334918" cy="555426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6491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22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A973C-50A7-3E25-F8C6-3211777E2060}"/>
              </a:ext>
            </a:extLst>
          </p:cNvPr>
          <p:cNvSpPr/>
          <p:nvPr/>
        </p:nvSpPr>
        <p:spPr>
          <a:xfrm>
            <a:off x="6074734" y="201462"/>
            <a:ext cx="6273996" cy="76241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รายงานการเฝ้าระวังเชื้อดื้อยาประมวลผลตามจำนวนรวมการเพาะเชื้อใน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เลือดโดยไม่จำแนกที่มาของการติดเชื้อ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54FA0-45D5-1525-75DD-7790AFB52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237" y="1029222"/>
            <a:ext cx="7773526" cy="5725085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2916E2-796C-5879-224F-D07EFF73FC1A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0677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23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60C2AD-EE5F-1567-C4AF-875FE6DB70FE}"/>
              </a:ext>
            </a:extLst>
          </p:cNvPr>
          <p:cNvSpPr/>
          <p:nvPr/>
        </p:nvSpPr>
        <p:spPr>
          <a:xfrm>
            <a:off x="5961672" y="216132"/>
            <a:ext cx="6397801" cy="70548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รายงานการเฝ้าระวังเชื้อดื้อยาประมวลตามจำนวนรวมการเพาะเชื้อในเลือด 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โดยจำแนกที่มาของการติดเชื้อ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4CB5F-DAA4-0AAB-5539-EC99B7B45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378" y="1001796"/>
            <a:ext cx="7055522" cy="5719679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9585A5-B4E0-FE90-CB89-E6EB25766FA2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348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24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153003-1094-B1C9-B55D-378F64F2A2F9}"/>
              </a:ext>
            </a:extLst>
          </p:cNvPr>
          <p:cNvSpPr/>
          <p:nvPr/>
        </p:nvSpPr>
        <p:spPr>
          <a:xfrm>
            <a:off x="5961672" y="216132"/>
            <a:ext cx="6759541" cy="70548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รายงานการเฝ้าระวังเชื้อดื้อยาประมวลตามจำนวนรวมการเพาะเชื้อในเลือด 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โดยจำแนกที่มาของการติดเชื้อ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B3217-CB2F-7201-B47F-7F8A98642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702" y="1007956"/>
            <a:ext cx="7375490" cy="5768644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E1812-1AC8-CAD5-C4C5-DDA228B8685B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937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153003-1094-B1C9-B55D-378F64F2A2F9}"/>
              </a:ext>
            </a:extLst>
          </p:cNvPr>
          <p:cNvSpPr/>
          <p:nvPr/>
        </p:nvSpPr>
        <p:spPr>
          <a:xfrm>
            <a:off x="5961672" y="216132"/>
            <a:ext cx="6759541" cy="70548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รายงานการเฝ้าระวังเชื้อดื้อยาประมวลตามจำนวนรวมการเพาะเชื้อในเลือด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โดยจำแนกที่มาของการติดเชื้อ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E1812-1AC8-CAD5-C4C5-DDA228B8685B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0184F-DBE7-1EC5-53D4-706C1ADF2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790" y="965410"/>
            <a:ext cx="7117763" cy="571211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125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26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4CD348-EC85-4460-1033-534C59950213}"/>
              </a:ext>
            </a:extLst>
          </p:cNvPr>
          <p:cNvSpPr/>
          <p:nvPr/>
        </p:nvSpPr>
        <p:spPr>
          <a:xfrm>
            <a:off x="6205084" y="232222"/>
            <a:ext cx="6330702" cy="66268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รายงานการเสียชีวิตที่เกี่ยวข้องกับการติดเชื้อดื้อยาและการติดเชื้อไม่ดื้อยา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cs typeface="TH Sarabun New" panose="020B0500040200020003" pitchFamily="34" charset="-34"/>
              </a:rPr>
              <a:t>     </a:t>
            </a:r>
            <a:r>
              <a:rPr lang="en-US" sz="1400" dirty="0"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Mortality involving AMR and antimicrobial-susceptible infections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0F3AD-CD0D-289C-6ADF-367936B1A9FD}"/>
              </a:ext>
            </a:extLst>
          </p:cNvPr>
          <p:cNvSpPr/>
          <p:nvPr/>
        </p:nvSpPr>
        <p:spPr>
          <a:xfrm>
            <a:off x="5939292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940A25-CFAB-C53E-AAB1-B8840DA9E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051" y="1197114"/>
            <a:ext cx="7928149" cy="48720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805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27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149A3-7AAF-4D8E-C04D-C33FCE8F9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345" y="1006538"/>
            <a:ext cx="7195309" cy="5670987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F727D8-0FE8-95C3-3F30-0D745FCF9243}"/>
              </a:ext>
            </a:extLst>
          </p:cNvPr>
          <p:cNvSpPr/>
          <p:nvPr/>
        </p:nvSpPr>
        <p:spPr>
          <a:xfrm>
            <a:off x="6205084" y="232222"/>
            <a:ext cx="6330702" cy="66268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รายงานการเสียชีวิตที่เกี่ยวข้องกับการติดเชื้อดื้อยาและการติดเชื้อไม่ดื้อยา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cs typeface="TH Sarabun New" panose="020B0500040200020003" pitchFamily="34" charset="-34"/>
              </a:rPr>
              <a:t>     </a:t>
            </a:r>
            <a:r>
              <a:rPr lang="en-US" sz="1400" dirty="0"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Mortality involving AMR and antimicrobial-susceptible infections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0CC37-6503-A55A-03B3-4E08678B20F9}"/>
              </a:ext>
            </a:extLst>
          </p:cNvPr>
          <p:cNvSpPr/>
          <p:nvPr/>
        </p:nvSpPr>
        <p:spPr>
          <a:xfrm>
            <a:off x="5939292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995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F727D8-0FE8-95C3-3F30-0D745FCF9243}"/>
              </a:ext>
            </a:extLst>
          </p:cNvPr>
          <p:cNvSpPr/>
          <p:nvPr/>
        </p:nvSpPr>
        <p:spPr>
          <a:xfrm>
            <a:off x="6205084" y="232222"/>
            <a:ext cx="6330702" cy="66268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รายงานการเสียชีวิตที่เกี่ยวข้องกับการติดเชื้อดื้อยาและการติดเชื้อไม่ดื้อยา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Mortality involving AMR and antimicrobial-susceptible infections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10000"/>
                    <a:alpha val="60000"/>
                  </a:srgb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0CC37-6503-A55A-03B3-4E08678B20F9}"/>
              </a:ext>
            </a:extLst>
          </p:cNvPr>
          <p:cNvSpPr/>
          <p:nvPr/>
        </p:nvSpPr>
        <p:spPr>
          <a:xfrm>
            <a:off x="5939292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2256D2-8792-D7D6-EB6C-F68AC847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5"/>
          <a:stretch/>
        </p:blipFill>
        <p:spPr>
          <a:xfrm>
            <a:off x="371789" y="1387257"/>
            <a:ext cx="5567503" cy="41292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FD488B-CEBD-2ECB-3331-6D1FC0C18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467" y="1387257"/>
            <a:ext cx="5887618" cy="41292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0750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F727D8-0FE8-95C3-3F30-0D745FCF9243}"/>
              </a:ext>
            </a:extLst>
          </p:cNvPr>
          <p:cNvSpPr/>
          <p:nvPr/>
        </p:nvSpPr>
        <p:spPr>
          <a:xfrm>
            <a:off x="6205084" y="232222"/>
            <a:ext cx="6330702" cy="66268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รายงานการเสียชีวิตที่เกี่ยวข้องกับการติดเชื้อดื้อยาและการติดเชื้อไม่ดื้อยา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Mortality involving AMR and antimicrobial-susceptible infections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10000"/>
                    <a:alpha val="60000"/>
                  </a:srgb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0CC37-6503-A55A-03B3-4E08678B20F9}"/>
              </a:ext>
            </a:extLst>
          </p:cNvPr>
          <p:cNvSpPr/>
          <p:nvPr/>
        </p:nvSpPr>
        <p:spPr>
          <a:xfrm>
            <a:off x="5939292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51FEF-1AD1-E7AD-40E3-6CAB3CB8D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4"/>
          <a:stretch/>
        </p:blipFill>
        <p:spPr>
          <a:xfrm>
            <a:off x="512466" y="1587639"/>
            <a:ext cx="5962550" cy="41901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78EDE0-53A9-72E8-9AD7-1BB22321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698" y="1587639"/>
            <a:ext cx="5443277" cy="41901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2188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29AE7-E884-E88B-A351-B48A32E7CC79}"/>
              </a:ext>
            </a:extLst>
          </p:cNvPr>
          <p:cNvSpPr txBox="1"/>
          <p:nvPr/>
        </p:nvSpPr>
        <p:spPr>
          <a:xfrm>
            <a:off x="2713959" y="970313"/>
            <a:ext cx="76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AMR surveillance report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PDF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หัวข้อสำคัญ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8DCEB1-A2BB-C8A6-1016-2D8E6AA67B9A}"/>
              </a:ext>
            </a:extLst>
          </p:cNvPr>
          <p:cNvSpPr/>
          <p:nvPr/>
        </p:nvSpPr>
        <p:spPr>
          <a:xfrm>
            <a:off x="1230182" y="1641527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   Data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54F3A-BE0C-CB5C-7495-D1ADC461CA7D}"/>
              </a:ext>
            </a:extLst>
          </p:cNvPr>
          <p:cNvSpPr/>
          <p:nvPr/>
        </p:nvSpPr>
        <p:spPr>
          <a:xfrm>
            <a:off x="1230181" y="2151929"/>
            <a:ext cx="8053817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  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รายงานการเฝ้าระวังเชื้อดื้อยาโดยใช้ข้อมูลจากห้องปฏิบัติการจุลชีววิทยา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5F2FA3-B5A7-97FA-CC68-F641ED47A21F}"/>
              </a:ext>
            </a:extLst>
          </p:cNvPr>
          <p:cNvSpPr/>
          <p:nvPr/>
        </p:nvSpPr>
        <p:spPr>
          <a:xfrm>
            <a:off x="1230181" y="2651142"/>
            <a:ext cx="9099524" cy="52826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รายงานการเฝ้าระวังเชื้อดื้อต่อยา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จำแนกตามประเภทที่มาของการติดเชื้อ ในกระแสเลือด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A7922-CA7D-23A2-DB53-A173F5170E32}"/>
              </a:ext>
            </a:extLst>
          </p:cNvPr>
          <p:cNvSpPr/>
          <p:nvPr/>
        </p:nvSpPr>
        <p:spPr>
          <a:xfrm>
            <a:off x="1230181" y="3254629"/>
            <a:ext cx="10747453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4.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ประมวลผลตามจำนวนรวมการเพาะเชื้อในเลือดโดยไม่จำแนกที่มาของการติดเชื้อ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7CA86C-500D-539D-64BE-7D3C25CF0A40}"/>
              </a:ext>
            </a:extLst>
          </p:cNvPr>
          <p:cNvSpPr/>
          <p:nvPr/>
        </p:nvSpPr>
        <p:spPr>
          <a:xfrm>
            <a:off x="1230181" y="3767459"/>
            <a:ext cx="10747452" cy="40648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5.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รายงานการเฝ้าระวังเชื้อดื้อยาประมวลตามจำนวนรวมการเพาะเชื้อในเลือด โดยจำแนกที่มาของการติดเชื้อ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5B1A47-F52D-D2E3-6324-8CD8A5C9F374}"/>
              </a:ext>
            </a:extLst>
          </p:cNvPr>
          <p:cNvSpPr/>
          <p:nvPr/>
        </p:nvSpPr>
        <p:spPr>
          <a:xfrm>
            <a:off x="1230182" y="4280290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6.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รายงานการเสียชีวิตที่เกี่ยวข้องกับการติดเชื้อดื้อยาและการติดเชื้อไม่ดื้อยา 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6D7A90-8C17-E16F-EEA6-DDA54E8900D6}"/>
              </a:ext>
            </a:extLst>
          </p:cNvPr>
          <p:cNvSpPr/>
          <p:nvPr/>
        </p:nvSpPr>
        <p:spPr>
          <a:xfrm>
            <a:off x="1230181" y="4789838"/>
            <a:ext cx="8053817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   Annex A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รายงานโรคติดเชื้อแบคทีเรียที่ต้องเฝ้าระวัง 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6E9DA8-50CE-C672-AD05-4C6893BD6847}"/>
              </a:ext>
            </a:extLst>
          </p:cNvPr>
          <p:cNvSpPr/>
          <p:nvPr/>
        </p:nvSpPr>
        <p:spPr>
          <a:xfrm>
            <a:off x="1230181" y="5291010"/>
            <a:ext cx="8053817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8.   Annex B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รายงานดัชนีของข้อมูล 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60045A-7A6A-1EF4-8968-516E99635975}"/>
              </a:ext>
            </a:extLst>
          </p:cNvPr>
          <p:cNvSpPr/>
          <p:nvPr/>
        </p:nvSpPr>
        <p:spPr>
          <a:xfrm>
            <a:off x="1230182" y="5792182"/>
            <a:ext cx="805381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9.   Annex C: Cluster signals</a:t>
            </a:r>
          </a:p>
        </p:txBody>
      </p:sp>
    </p:spTree>
    <p:extLst>
      <p:ext uri="{BB962C8B-B14F-4D97-AF65-F5344CB8AC3E}">
        <p14:creationId xmlns:p14="http://schemas.microsoft.com/office/powerpoint/2010/main" val="2797981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F727D8-0FE8-95C3-3F30-0D745FCF9243}"/>
              </a:ext>
            </a:extLst>
          </p:cNvPr>
          <p:cNvSpPr/>
          <p:nvPr/>
        </p:nvSpPr>
        <p:spPr>
          <a:xfrm>
            <a:off x="6205084" y="232222"/>
            <a:ext cx="6330702" cy="66268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รายงานการเสียชีวิตที่เกี่ยวข้องกับการติดเชื้อดื้อยาและการติดเชื้อไม่ดื้อยา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TH Sarabun New" panose="020B0500040200020003" pitchFamily="34" charset="-34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Mortality involving AMR and antimicrobial-susceptible infections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10000"/>
                      <a:alpha val="60000"/>
                    </a:srgb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10000"/>
                    <a:alpha val="60000"/>
                  </a:srgb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0CC37-6503-A55A-03B3-4E08678B20F9}"/>
              </a:ext>
            </a:extLst>
          </p:cNvPr>
          <p:cNvSpPr/>
          <p:nvPr/>
        </p:nvSpPr>
        <p:spPr>
          <a:xfrm>
            <a:off x="5939292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EB1E4-E7D4-D773-4633-4D6C2F271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32" y="1493913"/>
            <a:ext cx="5577631" cy="408292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CF6-0412-3CBD-F852-1B1A5A58C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664" y="1493913"/>
            <a:ext cx="5290230" cy="408292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840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31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44875-E380-13A1-181C-245CE789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1" t="8090" r="2716" b="7521"/>
          <a:stretch/>
        </p:blipFill>
        <p:spPr>
          <a:xfrm>
            <a:off x="203004" y="1429712"/>
            <a:ext cx="5331913" cy="4926638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A5F49-E3BB-0A12-A69C-93DF310038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2"/>
          <a:stretch/>
        </p:blipFill>
        <p:spPr>
          <a:xfrm>
            <a:off x="5817481" y="1116181"/>
            <a:ext cx="5892996" cy="5605294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BBFA63-5DA2-9F99-5C35-1DEE148B7E76}"/>
              </a:ext>
            </a:extLst>
          </p:cNvPr>
          <p:cNvSpPr/>
          <p:nvPr/>
        </p:nvSpPr>
        <p:spPr>
          <a:xfrm>
            <a:off x="6886702" y="361388"/>
            <a:ext cx="5468331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Annex A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รายงานโรคติดเชื้อแบคทีเรียที่ต้องเฝ้าระวัง 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CAC8E-6174-E1BC-4D98-094C82951303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1A53D-1ADE-CC7B-821E-710035A4E2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728"/>
          <a:stretch/>
        </p:blipFill>
        <p:spPr>
          <a:xfrm>
            <a:off x="1256551" y="1029127"/>
            <a:ext cx="3991532" cy="40058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971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32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403BDC-6E04-A641-9D95-02E9B14F0477}"/>
              </a:ext>
            </a:extLst>
          </p:cNvPr>
          <p:cNvSpPr/>
          <p:nvPr/>
        </p:nvSpPr>
        <p:spPr>
          <a:xfrm>
            <a:off x="7003661" y="355550"/>
            <a:ext cx="5319474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Annex B </a:t>
            </a:r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รายงานดัชนีของข้อมูล 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4CE5C-7BF5-414F-99A7-F1BE5D039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3466" b="4157"/>
          <a:stretch/>
        </p:blipFill>
        <p:spPr>
          <a:xfrm>
            <a:off x="116723" y="2105246"/>
            <a:ext cx="5700758" cy="2647507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D8CB6-ABE9-9BF0-2BA9-2207BF06CD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4722" r="1151" b="7111"/>
          <a:stretch/>
        </p:blipFill>
        <p:spPr>
          <a:xfrm>
            <a:off x="5714999" y="1246368"/>
            <a:ext cx="6421285" cy="4518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322EF7-6504-D062-2516-6F35445B2A18}"/>
              </a:ext>
            </a:extLst>
          </p:cNvPr>
          <p:cNvSpPr txBox="1"/>
          <p:nvPr/>
        </p:nvSpPr>
        <p:spPr>
          <a:xfrm>
            <a:off x="6812275" y="5813011"/>
            <a:ext cx="5181600" cy="3693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ตัวอย่างรายงาน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Annex B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รูปแบบตารางของดัชนีจำแนกตามเดือน 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53954-E2FA-BE77-90FF-3EE1A8535A08}"/>
              </a:ext>
            </a:extLst>
          </p:cNvPr>
          <p:cNvSpPr txBox="1"/>
          <p:nvPr/>
        </p:nvSpPr>
        <p:spPr>
          <a:xfrm>
            <a:off x="471203" y="4752753"/>
            <a:ext cx="4935086" cy="3693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ตัวอย่างรายงาน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Annex B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ในรูปแบบตารางของดัชนีและระดับดัชนี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BFB5B-1812-2DD9-9993-4A6C4FCF81C4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8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A6E75B-03D6-B9E4-4259-F5CBF7280AE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8854"/>
          <a:stretch/>
        </p:blipFill>
        <p:spPr>
          <a:xfrm>
            <a:off x="471203" y="1436998"/>
            <a:ext cx="4991797" cy="32210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985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33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30AC8-9274-C56D-5E6A-5FC559066411}"/>
              </a:ext>
            </a:extLst>
          </p:cNvPr>
          <p:cNvSpPr/>
          <p:nvPr/>
        </p:nvSpPr>
        <p:spPr>
          <a:xfrm>
            <a:off x="6898396" y="376548"/>
            <a:ext cx="6002079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Annex C: Cluster signals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A4D45-DDD5-9EF9-89EF-F40270A89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975" y="942886"/>
            <a:ext cx="6364050" cy="586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79A0FE-2330-7100-727A-02B1E519F48D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9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64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34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CE83B-8EB8-0A92-CD12-37137D6AD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36" b="3165"/>
          <a:stretch/>
        </p:blipFill>
        <p:spPr>
          <a:xfrm>
            <a:off x="2992057" y="982670"/>
            <a:ext cx="6383503" cy="5875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FE159-F8E4-CBFA-366A-0135378C8D07}"/>
              </a:ext>
            </a:extLst>
          </p:cNvPr>
          <p:cNvSpPr/>
          <p:nvPr/>
        </p:nvSpPr>
        <p:spPr>
          <a:xfrm>
            <a:off x="6898396" y="376548"/>
            <a:ext cx="6002079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Annex C: Cluster signals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853B-D3C2-8551-4C96-73EC2B9E1276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9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5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FE159-F8E4-CBFA-366A-0135378C8D07}"/>
              </a:ext>
            </a:extLst>
          </p:cNvPr>
          <p:cNvSpPr/>
          <p:nvPr/>
        </p:nvSpPr>
        <p:spPr>
          <a:xfrm>
            <a:off x="6898396" y="376548"/>
            <a:ext cx="6002079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Annex C: Cluster signals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853B-D3C2-8551-4C96-73EC2B9E1276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267F6-FFBB-4807-C7DD-ADDC9B114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938" y="1050488"/>
            <a:ext cx="8442123" cy="562703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405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FE159-F8E4-CBFA-366A-0135378C8D07}"/>
              </a:ext>
            </a:extLst>
          </p:cNvPr>
          <p:cNvSpPr/>
          <p:nvPr/>
        </p:nvSpPr>
        <p:spPr>
          <a:xfrm>
            <a:off x="6898396" y="376548"/>
            <a:ext cx="6002079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Annex C: Cluster signals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853B-D3C2-8551-4C96-73EC2B9E1276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F508-DE8B-FE86-12AC-80F8A94E5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54" y="1050487"/>
            <a:ext cx="8028633" cy="56709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7778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6763D-5CD3-7FC2-07E4-169B26B1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03" y="361388"/>
            <a:ext cx="4753578" cy="400585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DE8B-BFF6-69A6-41C1-40C933A1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FE159-F8E4-CBFA-366A-0135378C8D07}"/>
              </a:ext>
            </a:extLst>
          </p:cNvPr>
          <p:cNvSpPr/>
          <p:nvPr/>
        </p:nvSpPr>
        <p:spPr>
          <a:xfrm>
            <a:off x="6898396" y="376548"/>
            <a:ext cx="6002079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Annex C: Cluster signals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853B-D3C2-8551-4C96-73EC2B9E1276}"/>
              </a:ext>
            </a:extLst>
          </p:cNvPr>
          <p:cNvSpPr/>
          <p:nvPr/>
        </p:nvSpPr>
        <p:spPr>
          <a:xfrm>
            <a:off x="6721322" y="195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C5BB5-A078-5002-BA7B-008A53444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928" y="1050488"/>
            <a:ext cx="7777424" cy="546571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656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D41504-339E-88E0-7990-5D638C60D87F}"/>
              </a:ext>
            </a:extLst>
          </p:cNvPr>
          <p:cNvSpPr/>
          <p:nvPr/>
        </p:nvSpPr>
        <p:spPr>
          <a:xfrm>
            <a:off x="-1469712" y="-887819"/>
            <a:ext cx="6078655" cy="8633637"/>
          </a:xfrm>
          <a:prstGeom prst="roundRect">
            <a:avLst/>
          </a:prstGeom>
          <a:gradFill>
            <a:gsLst>
              <a:gs pos="82000">
                <a:schemeClr val="bg1">
                  <a:alpha val="50000"/>
                </a:schemeClr>
              </a:gs>
              <a:gs pos="46000">
                <a:srgbClr val="3A8B9E">
                  <a:alpha val="50000"/>
                </a:srgbClr>
              </a:gs>
              <a:gs pos="0">
                <a:srgbClr val="1C74B0">
                  <a:alpha val="5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E5E474-988F-D764-7C51-184FBFEC8941}"/>
              </a:ext>
            </a:extLst>
          </p:cNvPr>
          <p:cNvSpPr/>
          <p:nvPr/>
        </p:nvSpPr>
        <p:spPr>
          <a:xfrm>
            <a:off x="-1018196" y="-1073888"/>
            <a:ext cx="6078655" cy="9675628"/>
          </a:xfrm>
          <a:prstGeom prst="roundRect">
            <a:avLst/>
          </a:prstGeom>
          <a:gradFill>
            <a:gsLst>
              <a:gs pos="82000">
                <a:schemeClr val="bg1">
                  <a:alpha val="50000"/>
                </a:schemeClr>
              </a:gs>
              <a:gs pos="46000">
                <a:srgbClr val="3A8B9E">
                  <a:alpha val="50000"/>
                </a:srgbClr>
              </a:gs>
              <a:gs pos="0">
                <a:srgbClr val="1C74B0">
                  <a:alpha val="5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11BB-E50E-8C58-07BB-AB806B24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38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9D77C5-4816-2E60-DAC5-7BE2A3EC4D6D}"/>
              </a:ext>
            </a:extLst>
          </p:cNvPr>
          <p:cNvSpPr/>
          <p:nvPr/>
        </p:nvSpPr>
        <p:spPr>
          <a:xfrm>
            <a:off x="8770974" y="-506475"/>
            <a:ext cx="3913668" cy="1941870"/>
          </a:xfrm>
          <a:prstGeom prst="roundRect">
            <a:avLst/>
          </a:prstGeom>
          <a:gradFill>
            <a:gsLst>
              <a:gs pos="80000">
                <a:schemeClr val="bg1">
                  <a:alpha val="50000"/>
                </a:schemeClr>
              </a:gs>
              <a:gs pos="46000">
                <a:srgbClr val="3A8B9E"/>
              </a:gs>
              <a:gs pos="0">
                <a:srgbClr val="1C74B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5D47CE-668E-4D6C-0CB4-2359A6CB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423" y="1189292"/>
            <a:ext cx="2572093" cy="300157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1A708B-7EBC-98EB-1C35-E43234C35FF3}"/>
              </a:ext>
            </a:extLst>
          </p:cNvPr>
          <p:cNvSpPr/>
          <p:nvPr/>
        </p:nvSpPr>
        <p:spPr>
          <a:xfrm>
            <a:off x="5980814" y="3429000"/>
            <a:ext cx="8002772" cy="4828634"/>
          </a:xfrm>
          <a:prstGeom prst="roundRect">
            <a:avLst/>
          </a:prstGeom>
          <a:gradFill>
            <a:gsLst>
              <a:gs pos="80000">
                <a:schemeClr val="bg1">
                  <a:alpha val="30000"/>
                </a:schemeClr>
              </a:gs>
              <a:gs pos="38000">
                <a:srgbClr val="3A8B9E">
                  <a:alpha val="30000"/>
                </a:srgbClr>
              </a:gs>
              <a:gs pos="0">
                <a:srgbClr val="1C74B0">
                  <a:alpha val="30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0C0746-DD2E-18A6-F3EF-663AFA6EC309}"/>
              </a:ext>
            </a:extLst>
          </p:cNvPr>
          <p:cNvSpPr txBox="1"/>
          <p:nvPr/>
        </p:nvSpPr>
        <p:spPr>
          <a:xfrm>
            <a:off x="6563046" y="1859697"/>
            <a:ext cx="3419154" cy="12926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/>
              <a:t>Thank You</a:t>
            </a:r>
          </a:p>
          <a:p>
            <a:r>
              <a:rPr lang="en-US" sz="2400" dirty="0"/>
              <a:t>For your </a:t>
            </a:r>
            <a:r>
              <a:rPr lang="en-US" sz="2400" dirty="0" err="1"/>
              <a:t>coorperation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40D75-1232-C5B6-0B99-F1AC2BFB7C58}"/>
              </a:ext>
            </a:extLst>
          </p:cNvPr>
          <p:cNvSpPr txBox="1"/>
          <p:nvPr/>
        </p:nvSpPr>
        <p:spPr>
          <a:xfrm>
            <a:off x="6464201" y="4431010"/>
            <a:ext cx="4613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</a:t>
            </a:r>
            <a:r>
              <a:rPr lang="th-TH" sz="5400" dirty="0"/>
              <a:t> </a:t>
            </a:r>
            <a:r>
              <a:rPr lang="en-US" sz="5400" dirty="0"/>
              <a:t>time?</a:t>
            </a:r>
          </a:p>
        </p:txBody>
      </p:sp>
    </p:spTree>
    <p:extLst>
      <p:ext uri="{BB962C8B-B14F-4D97-AF65-F5344CB8AC3E}">
        <p14:creationId xmlns:p14="http://schemas.microsoft.com/office/powerpoint/2010/main" val="265006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B9FE61-3FB9-7CF3-5A6E-B1F1EA0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4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A56FA-1467-188E-A54B-A73F5220FD24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2EAC-03F4-0B91-7DB2-28550B9034EC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C77AD-AC31-0DBA-7D60-DF037A2C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7A333A-5BFA-981E-EBA6-718A08F3E7EB}"/>
              </a:ext>
            </a:extLst>
          </p:cNvPr>
          <p:cNvSpPr/>
          <p:nvPr/>
        </p:nvSpPr>
        <p:spPr>
          <a:xfrm>
            <a:off x="8009224" y="355485"/>
            <a:ext cx="429264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Data overview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1B9A40-5ECE-1A66-6659-E71802E76610}"/>
              </a:ext>
            </a:extLst>
          </p:cNvPr>
          <p:cNvSpPr/>
          <p:nvPr/>
        </p:nvSpPr>
        <p:spPr>
          <a:xfrm>
            <a:off x="7828946" y="-600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CA939B-9C05-85EF-3EFA-5A7D86E70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401" y="1268081"/>
            <a:ext cx="10096399" cy="508826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5284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72E64-D2C5-7196-3A94-9141831F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22" y="1013830"/>
            <a:ext cx="6116918" cy="52647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DB2B00-B3DC-BE13-F55B-DC3104CDFD5F}"/>
              </a:ext>
            </a:extLst>
          </p:cNvPr>
          <p:cNvSpPr txBox="1"/>
          <p:nvPr/>
        </p:nvSpPr>
        <p:spPr>
          <a:xfrm>
            <a:off x="3186353" y="6427293"/>
            <a:ext cx="581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Aptos Display" panose="020B0004020202020204" pitchFamily="34" charset="0"/>
              </a:rPr>
              <a:t>ภาพแสดงตัวอย่างรายงาน </a:t>
            </a:r>
            <a:r>
              <a:rPr lang="en-US" b="1" dirty="0">
                <a:solidFill>
                  <a:srgbClr val="0070C0"/>
                </a:solidFill>
                <a:latin typeface="Aptos Display" panose="020B0004020202020204" pitchFamily="34" charset="0"/>
              </a:rPr>
              <a:t>AMR surveillance </a:t>
            </a:r>
            <a:r>
              <a:rPr lang="th-TH" b="1" dirty="0">
                <a:solidFill>
                  <a:srgbClr val="0070C0"/>
                </a:solidFill>
                <a:latin typeface="Aptos Display" panose="020B0004020202020204" pitchFamily="34" charset="0"/>
              </a:rPr>
              <a:t>หัวข้อ </a:t>
            </a:r>
            <a:r>
              <a:rPr lang="en-US" b="1" dirty="0">
                <a:solidFill>
                  <a:srgbClr val="0070C0"/>
                </a:solidFill>
                <a:latin typeface="Aptos Display" panose="020B0004020202020204" pitchFamily="34" charset="0"/>
              </a:rPr>
              <a:t>Data Overview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B9FE61-3FB9-7CF3-5A6E-B1F1EA0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5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A56FA-1467-188E-A54B-A73F5220FD24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2EAC-03F4-0B91-7DB2-28550B9034EC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C77AD-AC31-0DBA-7D60-DF037A2C0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7A333A-5BFA-981E-EBA6-718A08F3E7EB}"/>
              </a:ext>
            </a:extLst>
          </p:cNvPr>
          <p:cNvSpPr/>
          <p:nvPr/>
        </p:nvSpPr>
        <p:spPr>
          <a:xfrm>
            <a:off x="8009224" y="355485"/>
            <a:ext cx="429264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Data overview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1B9A40-5ECE-1A66-6659-E71802E76610}"/>
              </a:ext>
            </a:extLst>
          </p:cNvPr>
          <p:cNvSpPr/>
          <p:nvPr/>
        </p:nvSpPr>
        <p:spPr>
          <a:xfrm>
            <a:off x="7828946" y="-600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25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B9FE61-3FB9-7CF3-5A6E-B1F1EA0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A56FA-1467-188E-A54B-A73F5220FD24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2EAC-03F4-0B91-7DB2-28550B9034EC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C77AD-AC31-0DBA-7D60-DF037A2C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7A333A-5BFA-981E-EBA6-718A08F3E7EB}"/>
              </a:ext>
            </a:extLst>
          </p:cNvPr>
          <p:cNvSpPr/>
          <p:nvPr/>
        </p:nvSpPr>
        <p:spPr>
          <a:xfrm>
            <a:off x="8009224" y="355485"/>
            <a:ext cx="4292646" cy="40648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Data overview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1B9A40-5ECE-1A66-6659-E71802E76610}"/>
              </a:ext>
            </a:extLst>
          </p:cNvPr>
          <p:cNvSpPr/>
          <p:nvPr/>
        </p:nvSpPr>
        <p:spPr>
          <a:xfrm>
            <a:off x="7828946" y="-600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D90A6-25A1-B5B3-BEC1-82C44A3AD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347" y="1123799"/>
            <a:ext cx="9267986" cy="541346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3098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B9FE61-3FB9-7CF3-5A6E-B1F1EA0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7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A56FA-1467-188E-A54B-A73F5220FD24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2EAC-03F4-0B91-7DB2-28550B9034EC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C77AD-AC31-0DBA-7D60-DF037A2C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5F22C2-12C1-4DD0-8D63-E17624528C90}"/>
              </a:ext>
            </a:extLst>
          </p:cNvPr>
          <p:cNvSpPr/>
          <p:nvPr/>
        </p:nvSpPr>
        <p:spPr>
          <a:xfrm>
            <a:off x="6205084" y="180475"/>
            <a:ext cx="5819294" cy="6577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ชีววิทยา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50977-8450-9775-F734-834DB454D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90"/>
          <a:stretch/>
        </p:blipFill>
        <p:spPr>
          <a:xfrm>
            <a:off x="1671075" y="1524147"/>
            <a:ext cx="8849850" cy="4355592"/>
          </a:xfrm>
          <a:prstGeom prst="rect">
            <a:avLst/>
          </a:prstGeom>
          <a:ln w="2857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EACC96-A463-8CEE-5DB2-03E879B6FD02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77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B9FE61-3FB9-7CF3-5A6E-B1F1EA0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FCAC-A72A-4618-906C-3A86C67018B7}" type="slidenum">
              <a:rPr lang="en-US" smtClean="0"/>
              <a:t>8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A56FA-1467-188E-A54B-A73F5220FD24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2EAC-03F4-0B91-7DB2-28550B9034EC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C77AD-AC31-0DBA-7D60-DF037A2C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5F22C2-12C1-4DD0-8D63-E17624528C90}"/>
              </a:ext>
            </a:extLst>
          </p:cNvPr>
          <p:cNvSpPr/>
          <p:nvPr/>
        </p:nvSpPr>
        <p:spPr>
          <a:xfrm>
            <a:off x="6205084" y="180475"/>
            <a:ext cx="5819294" cy="6577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ชีววิทยา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36DB9-079E-C9FC-A175-4A2147BB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64" y="1146323"/>
            <a:ext cx="8928872" cy="5299497"/>
          </a:xfrm>
          <a:prstGeom prst="rect">
            <a:avLst/>
          </a:prstGeom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A18D40-B3DA-381C-DB00-D1EF0E195591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325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B9FE61-3FB9-7CF3-5A6E-B1F1EA0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6FCAC-A72A-4618-906C-3A86C67018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A56FA-1467-188E-A54B-A73F5220FD24}"/>
              </a:ext>
            </a:extLst>
          </p:cNvPr>
          <p:cNvSpPr/>
          <p:nvPr/>
        </p:nvSpPr>
        <p:spPr>
          <a:xfrm>
            <a:off x="-287080" y="180475"/>
            <a:ext cx="6002079" cy="762412"/>
          </a:xfrm>
          <a:prstGeom prst="roundRect">
            <a:avLst/>
          </a:prstGeom>
          <a:gradFill>
            <a:gsLst>
              <a:gs pos="82000">
                <a:schemeClr val="bg1"/>
              </a:gs>
              <a:gs pos="46000">
                <a:srgbClr val="3A8B9E"/>
              </a:gs>
              <a:gs pos="0">
                <a:srgbClr val="1C74B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2EAC-03F4-0B91-7DB2-28550B9034EC}"/>
              </a:ext>
            </a:extLst>
          </p:cNvPr>
          <p:cNvSpPr txBox="1">
            <a:spLocks/>
          </p:cNvSpPr>
          <p:nvPr/>
        </p:nvSpPr>
        <p:spPr>
          <a:xfrm>
            <a:off x="1063903" y="361388"/>
            <a:ext cx="4753578" cy="40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การอ่านผลจากการวิเคราะห์ด้วยโปรแกรม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1C77AD-AC31-0DBA-7D60-DF037A2C0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6" b="95390" l="9091" r="90353">
                        <a14:foregroundMark x1="24119" y1="21145" x2="56957" y2="13990"/>
                        <a14:foregroundMark x1="56957" y1="13990" x2="81076" y2="46741"/>
                        <a14:foregroundMark x1="81076" y1="46741" x2="55288" y2="62798"/>
                        <a14:foregroundMark x1="55288" y1="62798" x2="21892" y2="53100"/>
                        <a14:foregroundMark x1="21892" y1="53100" x2="17996" y2="29412"/>
                        <a14:foregroundMark x1="17996" y1="29412" x2="31169" y2="19873"/>
                        <a14:foregroundMark x1="9091" y1="36884" x2="9091" y2="43561"/>
                        <a14:foregroundMark x1="41002" y1="7790" x2="55844" y2="7790"/>
                        <a14:foregroundMark x1="48052" y1="31479" x2="46011" y2="35612"/>
                        <a14:foregroundMark x1="49536" y1="30207" x2="53803" y2="35612"/>
                        <a14:foregroundMark x1="45083" y1="33386" x2="46300" y2="36878"/>
                        <a14:foregroundMark x1="38273" y1="49190" x2="33581" y2="47377"/>
                        <a14:foregroundMark x1="39169" y1="40567" x2="39293" y2="40271"/>
                        <a14:foregroundMark x1="37106" y1="45469" x2="38662" y2="41771"/>
                        <a14:foregroundMark x1="54545" y1="38315" x2="64935" y2="47854"/>
                        <a14:foregroundMark x1="88683" y1="34340" x2="90353" y2="44515"/>
                        <a14:foregroundMark x1="10019" y1="93164" x2="12801" y2="86804"/>
                        <a14:foregroundMark x1="17069" y1="83307" x2="22820" y2="95390"/>
                        <a14:foregroundMark x1="20037" y1="91733" x2="11503" y2="92051"/>
                        <a14:foregroundMark x1="28571" y1="84420" x2="29128" y2="95390"/>
                        <a14:foregroundMark x1="28757" y1="82512" x2="34694" y2="94436"/>
                        <a14:foregroundMark x1="35807" y1="93005" x2="40631" y2="84420"/>
                        <a14:foregroundMark x1="40631" y1="85692" x2="41187" y2="93959"/>
                        <a14:foregroundMark x1="51763" y1="85374" x2="47124" y2="95390"/>
                        <a14:foregroundMark x1="53989" y1="82035" x2="60297" y2="95072"/>
                        <a14:foregroundMark x1="56772" y1="91733" x2="56772" y2="91733"/>
                        <a14:foregroundMark x1="72913" y1="83307" x2="66048" y2="82989"/>
                        <a14:foregroundMark x1="65863" y1="83466" x2="64935" y2="88712"/>
                        <a14:foregroundMark x1="66048" y1="88871" x2="72913" y2="90143"/>
                        <a14:foregroundMark x1="73840" y1="91574" x2="73840" y2="94595"/>
                        <a14:foregroundMark x1="72727" y1="94913" x2="64935" y2="95072"/>
                        <a14:foregroundMark x1="79406" y1="93641" x2="85900" y2="95072"/>
                        <a14:foregroundMark x1="85900" y1="95072" x2="89796" y2="92210"/>
                        <a14:foregroundMark x1="89796" y1="91256" x2="87013" y2="90143"/>
                        <a14:foregroundMark x1="85900" y1="89666" x2="79406" y2="87599"/>
                        <a14:foregroundMark x1="80148" y1="87281" x2="80148" y2="84738"/>
                        <a14:foregroundMark x1="80519" y1="83943" x2="85714" y2="83307"/>
                        <a14:foregroundMark x1="86271" y1="83307" x2="86271" y2="83307"/>
                        <a14:foregroundMark x1="42301" y1="5882" x2="50649" y2="5246"/>
                        <a14:backgroundMark x1="47681" y1="40064" x2="46568" y2="51828"/>
                        <a14:backgroundMark x1="42115" y1="51828" x2="44527" y2="48013"/>
                        <a14:backgroundMark x1="46197" y1="38792" x2="47866" y2="36407"/>
                        <a14:backgroundMark x1="46568" y1="39110" x2="49351" y2="40064"/>
                        <a14:backgroundMark x1="49351" y1="46582" x2="50649" y2="52464"/>
                        <a14:backgroundMark x1="51763" y1="52464" x2="55659" y2="53736"/>
                        <a14:backgroundMark x1="56772" y1="53736" x2="50649" y2="51987"/>
                        <a14:backgroundMark x1="51763" y1="54372" x2="45640" y2="52782"/>
                        <a14:backgroundMark x1="46011" y1="51828" x2="41558" y2="50874"/>
                        <a14:backgroundMark x1="56772" y1="53259" x2="56772" y2="53259"/>
                        <a14:backgroundMark x1="56772" y1="53259" x2="55844" y2="53259"/>
                        <a14:backgroundMark x1="41187" y1="50238" x2="40445" y2="51510"/>
                        <a14:backgroundMark x1="39889" y1="39269" x2="40074" y2="36884"/>
                        <a14:backgroundMark x1="41187" y1="35930" x2="39147" y2="40223"/>
                        <a14:backgroundMark x1="38590" y1="40223" x2="37662" y2="41176"/>
                        <a14:backgroundMark x1="46197" y1="36884" x2="46568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05" y="72874"/>
            <a:ext cx="963380" cy="11242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5F22C2-12C1-4DD0-8D63-E17624528C90}"/>
              </a:ext>
            </a:extLst>
          </p:cNvPr>
          <p:cNvSpPr/>
          <p:nvPr/>
        </p:nvSpPr>
        <p:spPr>
          <a:xfrm>
            <a:off x="6205084" y="180475"/>
            <a:ext cx="5819294" cy="6577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8B9E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รายงานการเฝ้าระวังเชื้อดื้อยาโดยใช้ข้อมูลจากห้องปฏิบัติการจุล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ชีววิทยา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8D40-B3DA-381C-DB00-D1EF0E195591}"/>
              </a:ext>
            </a:extLst>
          </p:cNvPr>
          <p:cNvSpPr/>
          <p:nvPr/>
        </p:nvSpPr>
        <p:spPr>
          <a:xfrm>
            <a:off x="5986917" y="42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FECE6-024C-41E3-C2CA-0A6F12401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62" y="1415313"/>
            <a:ext cx="5466355" cy="413308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296A3-0333-75AE-4C8C-C57CD5F9E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917" y="1415313"/>
            <a:ext cx="5684521" cy="413308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5159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5081</Words>
  <Application>Microsoft Office PowerPoint</Application>
  <PresentationFormat>Widescreen</PresentationFormat>
  <Paragraphs>292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 Display</vt:lpstr>
      <vt:lpstr>Arial</vt:lpstr>
      <vt:lpstr>Calibri</vt:lpstr>
      <vt:lpstr>Calibri Light</vt:lpstr>
      <vt:lpstr>TH Sarabun New</vt:lpstr>
      <vt:lpstr>Office Theme</vt:lpstr>
      <vt:lpstr>การอ่านผลจากการวิเคราะห์ด้วยโปรแกรม</vt:lpstr>
      <vt:lpstr>PowerPoint Presentation</vt:lpstr>
      <vt:lpstr>การอ่านผลจากการวิเคราะห์ด้วยโปรแกรม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การอ่านผลจากการวิเคราะห์ด้วยโปรแกรม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การวิเคราะห์ข้อมูลทางห้องปฏิบัติการเพื่อเฝ้าระวังเชื้อดื้อยาด้วย โปรแกรม AMASS</dc:title>
  <dc:creator>์Naowarut Wangnadee</dc:creator>
  <cp:lastModifiedBy>Lenovo</cp:lastModifiedBy>
  <cp:revision>43</cp:revision>
  <dcterms:created xsi:type="dcterms:W3CDTF">2024-03-14T08:10:56Z</dcterms:created>
  <dcterms:modified xsi:type="dcterms:W3CDTF">2024-08-03T06:04:28Z</dcterms:modified>
</cp:coreProperties>
</file>